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11"/>
  </p:notesMasterIdLst>
  <p:sldIdLst>
    <p:sldId id="256" r:id="rId2"/>
    <p:sldId id="257" r:id="rId3"/>
    <p:sldId id="258" r:id="rId4"/>
    <p:sldId id="259" r:id="rId5"/>
    <p:sldId id="262" r:id="rId6"/>
    <p:sldId id="261" r:id="rId7"/>
    <p:sldId id="263" r:id="rId8"/>
    <p:sldId id="264"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CFCDD42-1B03-4E97-BFE2-B033BC303728}">
          <p14:sldIdLst>
            <p14:sldId id="256"/>
            <p14:sldId id="257"/>
            <p14:sldId id="258"/>
            <p14:sldId id="259"/>
            <p14:sldId id="262"/>
            <p14:sldId id="261"/>
            <p14:sldId id="263"/>
            <p14:sldId id="264"/>
            <p14:sldId id="26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85A430-6682-C78F-93CD-45F9690F1EAD}" v="2" dt="2022-03-31T15:30:37.0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00" autoAdjust="0"/>
    <p:restoredTop sz="81046" autoAdjust="0"/>
  </p:normalViewPr>
  <p:slideViewPr>
    <p:cSldViewPr snapToGrid="0">
      <p:cViewPr>
        <p:scale>
          <a:sx n="110" d="100"/>
          <a:sy n="110" d="100"/>
        </p:scale>
        <p:origin x="-134" y="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iu, Yu-Chiao" userId="2a20ee6f-f8d8-4ce2-b122-21c955afdaa6" providerId="ADAL" clId="{CB7B2C48-0C75-CF40-A52B-F248533733A1}"/>
    <pc:docChg chg="custSel addSld delSld modSld modSection">
      <pc:chgData name="Chiu, Yu-Chiao" userId="2a20ee6f-f8d8-4ce2-b122-21c955afdaa6" providerId="ADAL" clId="{CB7B2C48-0C75-CF40-A52B-F248533733A1}" dt="2022-03-31T02:56:05.789" v="30" actId="729"/>
      <pc:docMkLst>
        <pc:docMk/>
      </pc:docMkLst>
      <pc:sldChg chg="addSp modSp mod">
        <pc:chgData name="Chiu, Yu-Chiao" userId="2a20ee6f-f8d8-4ce2-b122-21c955afdaa6" providerId="ADAL" clId="{CB7B2C48-0C75-CF40-A52B-F248533733A1}" dt="2022-03-31T02:49:02.915" v="10" actId="1076"/>
        <pc:sldMkLst>
          <pc:docMk/>
          <pc:sldMk cId="1369829872" sldId="257"/>
        </pc:sldMkLst>
        <pc:spChg chg="mod">
          <ac:chgData name="Chiu, Yu-Chiao" userId="2a20ee6f-f8d8-4ce2-b122-21c955afdaa6" providerId="ADAL" clId="{CB7B2C48-0C75-CF40-A52B-F248533733A1}" dt="2022-03-31T02:48:48.860" v="6" actId="1076"/>
          <ac:spMkLst>
            <pc:docMk/>
            <pc:sldMk cId="1369829872" sldId="257"/>
            <ac:spMk id="2" creationId="{392F23A0-B04C-409A-8168-F8884521F60B}"/>
          </ac:spMkLst>
        </pc:spChg>
        <pc:spChg chg="mod">
          <ac:chgData name="Chiu, Yu-Chiao" userId="2a20ee6f-f8d8-4ce2-b122-21c955afdaa6" providerId="ADAL" clId="{CB7B2C48-0C75-CF40-A52B-F248533733A1}" dt="2022-03-31T02:48:48.860" v="6" actId="1076"/>
          <ac:spMkLst>
            <pc:docMk/>
            <pc:sldMk cId="1369829872" sldId="257"/>
            <ac:spMk id="4" creationId="{9CCECE49-D4BA-4DEC-8C2D-B87268FEE46D}"/>
          </ac:spMkLst>
        </pc:spChg>
        <pc:spChg chg="mod">
          <ac:chgData name="Chiu, Yu-Chiao" userId="2a20ee6f-f8d8-4ce2-b122-21c955afdaa6" providerId="ADAL" clId="{CB7B2C48-0C75-CF40-A52B-F248533733A1}" dt="2022-03-31T02:48:44.120" v="4" actId="1076"/>
          <ac:spMkLst>
            <pc:docMk/>
            <pc:sldMk cId="1369829872" sldId="257"/>
            <ac:spMk id="7" creationId="{494C7C43-763D-4635-AEEF-71791EFDA134}"/>
          </ac:spMkLst>
        </pc:spChg>
        <pc:spChg chg="mod">
          <ac:chgData name="Chiu, Yu-Chiao" userId="2a20ee6f-f8d8-4ce2-b122-21c955afdaa6" providerId="ADAL" clId="{CB7B2C48-0C75-CF40-A52B-F248533733A1}" dt="2022-03-31T02:48:44.120" v="4" actId="1076"/>
          <ac:spMkLst>
            <pc:docMk/>
            <pc:sldMk cId="1369829872" sldId="257"/>
            <ac:spMk id="8" creationId="{1BEA4FEA-E6A6-4E00-9E55-0BBA173BDE49}"/>
          </ac:spMkLst>
        </pc:spChg>
        <pc:picChg chg="add mod">
          <ac:chgData name="Chiu, Yu-Chiao" userId="2a20ee6f-f8d8-4ce2-b122-21c955afdaa6" providerId="ADAL" clId="{CB7B2C48-0C75-CF40-A52B-F248533733A1}" dt="2022-03-31T02:49:02.915" v="10" actId="1076"/>
          <ac:picMkLst>
            <pc:docMk/>
            <pc:sldMk cId="1369829872" sldId="257"/>
            <ac:picMk id="5" creationId="{DE0F280A-9338-6048-80B2-5A3D09A1939D}"/>
          </ac:picMkLst>
        </pc:picChg>
      </pc:sldChg>
      <pc:sldChg chg="mod modShow">
        <pc:chgData name="Chiu, Yu-Chiao" userId="2a20ee6f-f8d8-4ce2-b122-21c955afdaa6" providerId="ADAL" clId="{CB7B2C48-0C75-CF40-A52B-F248533733A1}" dt="2022-03-31T02:49:46.386" v="13" actId="729"/>
        <pc:sldMkLst>
          <pc:docMk/>
          <pc:sldMk cId="1581459464" sldId="259"/>
        </pc:sldMkLst>
      </pc:sldChg>
      <pc:sldChg chg="addSp delSp modSp add del mod">
        <pc:chgData name="Chiu, Yu-Chiao" userId="2a20ee6f-f8d8-4ce2-b122-21c955afdaa6" providerId="ADAL" clId="{CB7B2C48-0C75-CF40-A52B-F248533733A1}" dt="2022-03-31T02:51:10.127" v="23" actId="2696"/>
        <pc:sldMkLst>
          <pc:docMk/>
          <pc:sldMk cId="517829151" sldId="262"/>
        </pc:sldMkLst>
        <pc:spChg chg="add del mod">
          <ac:chgData name="Chiu, Yu-Chiao" userId="2a20ee6f-f8d8-4ce2-b122-21c955afdaa6" providerId="ADAL" clId="{CB7B2C48-0C75-CF40-A52B-F248533733A1}" dt="2022-03-31T02:50:40.686" v="17" actId="478"/>
          <ac:spMkLst>
            <pc:docMk/>
            <pc:sldMk cId="517829151" sldId="262"/>
            <ac:spMk id="3" creationId="{96463F16-06CD-814C-9178-EC1AD69C80C1}"/>
          </ac:spMkLst>
        </pc:spChg>
        <pc:spChg chg="del">
          <ac:chgData name="Chiu, Yu-Chiao" userId="2a20ee6f-f8d8-4ce2-b122-21c955afdaa6" providerId="ADAL" clId="{CB7B2C48-0C75-CF40-A52B-F248533733A1}" dt="2022-03-31T02:50:38.373" v="16" actId="478"/>
          <ac:spMkLst>
            <pc:docMk/>
            <pc:sldMk cId="517829151" sldId="262"/>
            <ac:spMk id="35" creationId="{99E5B46D-7585-4E1A-B3AA-81627C19FD91}"/>
          </ac:spMkLst>
        </pc:spChg>
        <pc:picChg chg="add mod">
          <ac:chgData name="Chiu, Yu-Chiao" userId="2a20ee6f-f8d8-4ce2-b122-21c955afdaa6" providerId="ADAL" clId="{CB7B2C48-0C75-CF40-A52B-F248533733A1}" dt="2022-03-31T02:50:59.693" v="22" actId="1076"/>
          <ac:picMkLst>
            <pc:docMk/>
            <pc:sldMk cId="517829151" sldId="262"/>
            <ac:picMk id="5" creationId="{6C95E87B-CBFC-FB4E-AC37-5E827A994394}"/>
          </ac:picMkLst>
        </pc:picChg>
      </pc:sldChg>
      <pc:sldChg chg="add del">
        <pc:chgData name="Chiu, Yu-Chiao" userId="2a20ee6f-f8d8-4ce2-b122-21c955afdaa6" providerId="ADAL" clId="{CB7B2C48-0C75-CF40-A52B-F248533733A1}" dt="2022-03-31T02:49:47.384" v="14" actId="2696"/>
        <pc:sldMkLst>
          <pc:docMk/>
          <pc:sldMk cId="1182977787" sldId="262"/>
        </pc:sldMkLst>
      </pc:sldChg>
      <pc:sldChg chg="addSp delSp modSp add mod modShow">
        <pc:chgData name="Chiu, Yu-Chiao" userId="2a20ee6f-f8d8-4ce2-b122-21c955afdaa6" providerId="ADAL" clId="{CB7B2C48-0C75-CF40-A52B-F248533733A1}" dt="2022-03-31T02:56:05.789" v="30" actId="729"/>
        <pc:sldMkLst>
          <pc:docMk/>
          <pc:sldMk cId="1327736655" sldId="262"/>
        </pc:sldMkLst>
        <pc:spChg chg="add del mod">
          <ac:chgData name="Chiu, Yu-Chiao" userId="2a20ee6f-f8d8-4ce2-b122-21c955afdaa6" providerId="ADAL" clId="{CB7B2C48-0C75-CF40-A52B-F248533733A1}" dt="2022-03-31T02:55:41.489" v="26" actId="478"/>
          <ac:spMkLst>
            <pc:docMk/>
            <pc:sldMk cId="1327736655" sldId="262"/>
            <ac:spMk id="3" creationId="{0F846514-B86E-6241-B329-1FC3F80C9DB0}"/>
          </ac:spMkLst>
        </pc:spChg>
        <pc:spChg chg="del">
          <ac:chgData name="Chiu, Yu-Chiao" userId="2a20ee6f-f8d8-4ce2-b122-21c955afdaa6" providerId="ADAL" clId="{CB7B2C48-0C75-CF40-A52B-F248533733A1}" dt="2022-03-31T02:55:39.933" v="25" actId="478"/>
          <ac:spMkLst>
            <pc:docMk/>
            <pc:sldMk cId="1327736655" sldId="262"/>
            <ac:spMk id="35" creationId="{99E5B46D-7585-4E1A-B3AA-81627C19FD91}"/>
          </ac:spMkLst>
        </pc:spChg>
        <pc:picChg chg="add mod">
          <ac:chgData name="Chiu, Yu-Chiao" userId="2a20ee6f-f8d8-4ce2-b122-21c955afdaa6" providerId="ADAL" clId="{CB7B2C48-0C75-CF40-A52B-F248533733A1}" dt="2022-03-31T02:56:01.521" v="29" actId="1076"/>
          <ac:picMkLst>
            <pc:docMk/>
            <pc:sldMk cId="1327736655" sldId="262"/>
            <ac:picMk id="5" creationId="{F0FA75FF-8F6A-1F47-AACC-5DF722EDB651}"/>
          </ac:picMkLst>
        </pc:picChg>
      </pc:sldChg>
    </pc:docChg>
  </pc:docChgLst>
  <pc:docChgLst>
    <pc:chgData name="Nayak, Tapsya" userId="S::nayakt@uthscsa.edu::1f56efac-6501-41fe-8fb9-31d282449479" providerId="AD" clId="Web-{7C85A430-6682-C78F-93CD-45F9690F1EAD}"/>
    <pc:docChg chg="sldOrd">
      <pc:chgData name="Nayak, Tapsya" userId="S::nayakt@uthscsa.edu::1f56efac-6501-41fe-8fb9-31d282449479" providerId="AD" clId="Web-{7C85A430-6682-C78F-93CD-45F9690F1EAD}" dt="2022-03-31T15:30:37.004" v="1"/>
      <pc:docMkLst>
        <pc:docMk/>
      </pc:docMkLst>
      <pc:sldChg chg="ord">
        <pc:chgData name="Nayak, Tapsya" userId="S::nayakt@uthscsa.edu::1f56efac-6501-41fe-8fb9-31d282449479" providerId="AD" clId="Web-{7C85A430-6682-C78F-93CD-45F9690F1EAD}" dt="2022-03-31T15:30:37.004" v="1"/>
        <pc:sldMkLst>
          <pc:docMk/>
          <pc:sldMk cId="3292322160" sldId="260"/>
        </pc:sldMkLst>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85E460-A052-480C-9AD8-1E9B8CC16579}" type="datetimeFigureOut">
              <a:rPr lang="en-US" smtClean="0"/>
              <a:t>3/31/2022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413677-ABC7-40E5-9BFF-42ACBBA1EC92}" type="slidenum">
              <a:rPr lang="en-US" smtClean="0"/>
              <a:t>‹#›</a:t>
            </a:fld>
            <a:endParaRPr lang="en-US"/>
          </a:p>
        </p:txBody>
      </p:sp>
    </p:spTree>
    <p:extLst>
      <p:ext uri="{BB962C8B-B14F-4D97-AF65-F5344CB8AC3E}">
        <p14:creationId xmlns:p14="http://schemas.microsoft.com/office/powerpoint/2010/main" val="23825857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dirty="0" err="1"/>
              <a:t>DepLink</a:t>
            </a:r>
            <a:r>
              <a:rPr lang="en-US" dirty="0"/>
              <a:t> analyses datasets where perturbation effects on cell viability and gene expression profiles. This is achieved two ways (1) genetic vulnerabilities (CRISPR screen data), (2) Pharmacological vulnerability and (3) Molecular perturbation signatures.</a:t>
            </a:r>
          </a:p>
          <a:p>
            <a:endParaRPr lang="en-US" dirty="0"/>
          </a:p>
          <a:p>
            <a:r>
              <a:rPr lang="en-US" dirty="0"/>
              <a:t>- This helps different query scenarios to identify potential druggable vulnerabilities and understand mechanisms of action of known drugs and new drugs</a:t>
            </a:r>
          </a:p>
        </p:txBody>
      </p:sp>
      <p:sp>
        <p:nvSpPr>
          <p:cNvPr id="4" name="Slide Number Placeholder 3"/>
          <p:cNvSpPr>
            <a:spLocks noGrp="1"/>
          </p:cNvSpPr>
          <p:nvPr>
            <p:ph type="sldNum" sz="quarter" idx="5"/>
          </p:nvPr>
        </p:nvSpPr>
        <p:spPr/>
        <p:txBody>
          <a:bodyPr/>
          <a:lstStyle/>
          <a:p>
            <a:fld id="{B3413677-ABC7-40E5-9BFF-42ACBBA1EC92}" type="slidenum">
              <a:rPr lang="en-US" smtClean="0"/>
              <a:t>2</a:t>
            </a:fld>
            <a:endParaRPr lang="en-US"/>
          </a:p>
        </p:txBody>
      </p:sp>
    </p:spTree>
    <p:extLst>
      <p:ext uri="{BB962C8B-B14F-4D97-AF65-F5344CB8AC3E}">
        <p14:creationId xmlns:p14="http://schemas.microsoft.com/office/powerpoint/2010/main" val="2406651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413677-ABC7-40E5-9BFF-42ACBBA1EC92}" type="slidenum">
              <a:rPr lang="en-US" smtClean="0"/>
              <a:t>3</a:t>
            </a:fld>
            <a:endParaRPr lang="en-US"/>
          </a:p>
        </p:txBody>
      </p:sp>
    </p:spTree>
    <p:extLst>
      <p:ext uri="{BB962C8B-B14F-4D97-AF65-F5344CB8AC3E}">
        <p14:creationId xmlns:p14="http://schemas.microsoft.com/office/powerpoint/2010/main" val="3922943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 </a:t>
            </a:r>
            <a:r>
              <a:rPr lang="en-US" sz="1800" b="0" i="0" u="none" strike="noStrike" baseline="0" dirty="0">
                <a:latin typeface="ScalaLancetPro"/>
              </a:rPr>
              <a:t>Activating mutations in the MAPK pathway, which incorporates the enzymes RAS (RAS, encoded by </a:t>
            </a:r>
            <a:r>
              <a:rPr lang="en-US" sz="1800" b="0" i="1" u="none" strike="noStrike" baseline="0" dirty="0">
                <a:latin typeface="ScalaLancetPro-Italic"/>
              </a:rPr>
              <a:t>HRAS</a:t>
            </a:r>
            <a:r>
              <a:rPr lang="en-US" sz="1800" b="0" i="0" u="none" strike="noStrike" baseline="0" dirty="0">
                <a:latin typeface="ScalaLancetPro"/>
              </a:rPr>
              <a:t>, </a:t>
            </a:r>
            <a:r>
              <a:rPr lang="en-US" sz="1800" b="0" i="1" u="none" strike="noStrike" baseline="0" dirty="0">
                <a:latin typeface="ScalaLancetPro-Italic"/>
              </a:rPr>
              <a:t>NRAS</a:t>
            </a:r>
            <a:r>
              <a:rPr lang="en-US" sz="1800" b="0" i="0" u="none" strike="noStrike" baseline="0" dirty="0">
                <a:latin typeface="ScalaLancetPro"/>
              </a:rPr>
              <a:t>, and </a:t>
            </a:r>
            <a:r>
              <a:rPr lang="en-US" sz="1800" b="0" i="1" u="none" strike="noStrike" baseline="0" dirty="0">
                <a:latin typeface="ScalaLancetPro-Italic"/>
              </a:rPr>
              <a:t>KRAS</a:t>
            </a:r>
            <a:r>
              <a:rPr lang="en-US" sz="1800" b="0" i="0" u="none" strike="noStrike" baseline="0" dirty="0">
                <a:latin typeface="ScalaLancetPro"/>
              </a:rPr>
              <a:t>), RAF (encoded by </a:t>
            </a:r>
            <a:r>
              <a:rPr lang="en-US" sz="1800" b="0" i="1" u="none" strike="noStrike" baseline="0" dirty="0">
                <a:latin typeface="ScalaLancetPro-Italic"/>
              </a:rPr>
              <a:t>ARAF</a:t>
            </a:r>
            <a:r>
              <a:rPr lang="en-US" sz="1800" b="0" i="0" u="none" strike="noStrike" baseline="0" dirty="0">
                <a:latin typeface="ScalaLancetPro"/>
              </a:rPr>
              <a:t>, </a:t>
            </a:r>
            <a:r>
              <a:rPr lang="en-US" sz="1800" b="0" i="1" u="none" strike="noStrike" baseline="0" dirty="0">
                <a:latin typeface="ScalaLancetPro-Italic"/>
              </a:rPr>
              <a:t>BRAF</a:t>
            </a:r>
            <a:r>
              <a:rPr lang="en-US" sz="1800" b="0" i="0" u="none" strike="noStrike" baseline="0" dirty="0">
                <a:latin typeface="ScalaLancetPro"/>
              </a:rPr>
              <a:t>, and</a:t>
            </a:r>
          </a:p>
          <a:p>
            <a:pPr algn="l"/>
            <a:r>
              <a:rPr lang="en-US" sz="1800" b="0" i="1" u="none" strike="noStrike" baseline="0" dirty="0">
                <a:latin typeface="ScalaLancetPro-Italic"/>
              </a:rPr>
              <a:t>CRAF</a:t>
            </a:r>
            <a:r>
              <a:rPr lang="en-US" sz="1800" b="0" i="0" u="none" strike="noStrike" baseline="0" dirty="0">
                <a:latin typeface="ScalaLancetPro"/>
              </a:rPr>
              <a:t>), MEK (encoded by </a:t>
            </a:r>
            <a:r>
              <a:rPr lang="en-US" sz="1800" b="0" i="1" u="none" strike="noStrike" baseline="0" dirty="0">
                <a:latin typeface="ScalaLancetPro-Italic"/>
              </a:rPr>
              <a:t>MAP2K1 </a:t>
            </a:r>
            <a:r>
              <a:rPr lang="en-US" sz="1800" b="0" i="0" u="none" strike="noStrike" baseline="0" dirty="0">
                <a:latin typeface="ScalaLancetPro"/>
              </a:rPr>
              <a:t>and </a:t>
            </a:r>
            <a:r>
              <a:rPr lang="en-US" sz="1800" b="0" i="1" u="none" strike="noStrike" baseline="0" dirty="0">
                <a:latin typeface="ScalaLancetPro-Italic"/>
              </a:rPr>
              <a:t>MAP2K2</a:t>
            </a:r>
            <a:r>
              <a:rPr lang="en-US" sz="1800" b="0" i="0" u="none" strike="noStrike" baseline="0" dirty="0">
                <a:latin typeface="ScalaLancetPro"/>
              </a:rPr>
              <a:t>), and ERK (encoded by </a:t>
            </a:r>
            <a:r>
              <a:rPr lang="en-US" sz="1800" b="0" i="1" u="none" strike="noStrike" baseline="0" dirty="0">
                <a:latin typeface="ScalaLancetPro-Italic"/>
              </a:rPr>
              <a:t>MAPK1 </a:t>
            </a:r>
            <a:r>
              <a:rPr lang="en-US" sz="1800" b="0" i="0" u="none" strike="noStrike" baseline="0" dirty="0">
                <a:latin typeface="ScalaLancetPro"/>
              </a:rPr>
              <a:t>and </a:t>
            </a:r>
            <a:r>
              <a:rPr lang="en-US" sz="1800" b="0" i="1" u="none" strike="noStrike" baseline="0" dirty="0">
                <a:latin typeface="ScalaLancetPro-Italic"/>
              </a:rPr>
              <a:t>MAPK3</a:t>
            </a:r>
            <a:r>
              <a:rPr lang="en-US" sz="1800" b="0" i="0" u="none" strike="noStrike" baseline="0" dirty="0">
                <a:latin typeface="ScalaLancetPro"/>
              </a:rPr>
              <a:t>), results in constitutive signaling, leading to oncogenic cell proliferation</a:t>
            </a:r>
          </a:p>
          <a:p>
            <a:pPr algn="l"/>
            <a:r>
              <a:rPr lang="en-US" sz="1800" b="0" i="0" u="none" strike="noStrike" baseline="0" dirty="0">
                <a:latin typeface="ScalaLancetPro"/>
              </a:rPr>
              <a:t>and escape from apoptosis</a:t>
            </a:r>
            <a:endParaRPr lang="en-US" dirty="0"/>
          </a:p>
        </p:txBody>
      </p:sp>
      <p:sp>
        <p:nvSpPr>
          <p:cNvPr id="4" name="Slide Number Placeholder 3"/>
          <p:cNvSpPr>
            <a:spLocks noGrp="1"/>
          </p:cNvSpPr>
          <p:nvPr>
            <p:ph type="sldNum" sz="quarter" idx="5"/>
          </p:nvPr>
        </p:nvSpPr>
        <p:spPr/>
        <p:txBody>
          <a:bodyPr/>
          <a:lstStyle/>
          <a:p>
            <a:fld id="{B3413677-ABC7-40E5-9BFF-42ACBBA1EC92}" type="slidenum">
              <a:rPr lang="en-US" smtClean="0"/>
              <a:t>6</a:t>
            </a:fld>
            <a:endParaRPr lang="en-US"/>
          </a:p>
        </p:txBody>
      </p:sp>
    </p:spTree>
    <p:extLst>
      <p:ext uri="{BB962C8B-B14F-4D97-AF65-F5344CB8AC3E}">
        <p14:creationId xmlns:p14="http://schemas.microsoft.com/office/powerpoint/2010/main" val="3097559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413677-ABC7-40E5-9BFF-42ACBBA1EC92}" type="slidenum">
              <a:rPr lang="en-US" smtClean="0"/>
              <a:t>7</a:t>
            </a:fld>
            <a:endParaRPr lang="en-US"/>
          </a:p>
        </p:txBody>
      </p:sp>
    </p:spTree>
    <p:extLst>
      <p:ext uri="{BB962C8B-B14F-4D97-AF65-F5344CB8AC3E}">
        <p14:creationId xmlns:p14="http://schemas.microsoft.com/office/powerpoint/2010/main" val="65826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413677-ABC7-40E5-9BFF-42ACBBA1EC92}" type="slidenum">
              <a:rPr lang="en-US" smtClean="0"/>
              <a:t>8</a:t>
            </a:fld>
            <a:endParaRPr lang="en-US"/>
          </a:p>
        </p:txBody>
      </p:sp>
    </p:spTree>
    <p:extLst>
      <p:ext uri="{BB962C8B-B14F-4D97-AF65-F5344CB8AC3E}">
        <p14:creationId xmlns:p14="http://schemas.microsoft.com/office/powerpoint/2010/main" val="30560930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GB" sz="1800" dirty="0">
                <a:effectLst/>
                <a:latin typeface="Arial" panose="020B0604020202020204" pitchFamily="34" charset="0"/>
                <a:ea typeface="SimSun" panose="02010600030101010101" pitchFamily="2" charset="-122"/>
              </a:rPr>
              <a:t>Study cell viability inhibition using CDK6 knockout</a:t>
            </a:r>
          </a:p>
          <a:p>
            <a:pPr marL="285750" indent="-285750">
              <a:buFontTx/>
              <a:buChar char="-"/>
            </a:pPr>
            <a:r>
              <a:rPr lang="en-GB" sz="1800" dirty="0">
                <a:effectLst/>
                <a:latin typeface="Arial" panose="020B0604020202020204" pitchFamily="34" charset="0"/>
                <a:ea typeface="SimSun" panose="02010600030101010101" pitchFamily="2" charset="-122"/>
              </a:rPr>
              <a:t>Identify drugs that perturb CDK6 together with other cell cycle genes</a:t>
            </a:r>
          </a:p>
          <a:p>
            <a:pPr marL="0" indent="0">
              <a:buFontTx/>
              <a:buNone/>
            </a:pPr>
            <a:endParaRPr lang="en-GB" sz="1800" dirty="0">
              <a:effectLst/>
              <a:latin typeface="Arial" panose="020B0604020202020204" pitchFamily="34" charset="0"/>
              <a:ea typeface="SimSun" panose="02010600030101010101" pitchFamily="2" charset="-122"/>
            </a:endParaRPr>
          </a:p>
          <a:p>
            <a:pPr marL="285750" indent="-285750">
              <a:buFontTx/>
              <a:buChar char="-"/>
            </a:pPr>
            <a:r>
              <a:rPr lang="en-GB" sz="1800" dirty="0">
                <a:effectLst/>
                <a:latin typeface="Arial" panose="020B0604020202020204" pitchFamily="34" charset="0"/>
                <a:ea typeface="SimSun" panose="02010600030101010101" pitchFamily="2" charset="-122"/>
              </a:rPr>
              <a:t>Gene-effect scores (less than -1) indicates essentiality of CDK6 on cell lines, </a:t>
            </a:r>
            <a:r>
              <a:rPr lang="en-GB" sz="1800" dirty="0" err="1">
                <a:effectLst/>
                <a:latin typeface="Arial" panose="020B0604020202020204" pitchFamily="34" charset="0"/>
                <a:ea typeface="SimSun" panose="02010600030101010101" pitchFamily="2" charset="-122"/>
              </a:rPr>
              <a:t>particulary</a:t>
            </a:r>
            <a:r>
              <a:rPr lang="en-GB" sz="1800" dirty="0">
                <a:effectLst/>
                <a:latin typeface="Arial" panose="020B0604020202020204" pitchFamily="34" charset="0"/>
                <a:ea typeface="SimSun" panose="02010600030101010101" pitchFamily="2" charset="-122"/>
              </a:rPr>
              <a:t> in </a:t>
            </a:r>
            <a:r>
              <a:rPr lang="en-GB" sz="1800" dirty="0" err="1">
                <a:effectLst/>
                <a:latin typeface="Arial" panose="020B0604020202020204" pitchFamily="34" charset="0"/>
                <a:ea typeface="SimSun" panose="02010600030101010101" pitchFamily="2" charset="-122"/>
              </a:rPr>
              <a:t>Leukemia</a:t>
            </a:r>
            <a:r>
              <a:rPr lang="en-GB" sz="1800" dirty="0">
                <a:effectLst/>
                <a:latin typeface="Arial" panose="020B0604020202020204" pitchFamily="34" charset="0"/>
                <a:ea typeface="SimSun" panose="02010600030101010101" pitchFamily="2" charset="-122"/>
              </a:rPr>
              <a:t>, </a:t>
            </a:r>
            <a:r>
              <a:rPr lang="en-GB" sz="1800" dirty="0" err="1">
                <a:effectLst/>
                <a:latin typeface="Arial" panose="020B0604020202020204" pitchFamily="34" charset="0"/>
                <a:ea typeface="SimSun" panose="02010600030101010101" pitchFamily="2" charset="-122"/>
              </a:rPr>
              <a:t>Mylenoma</a:t>
            </a:r>
            <a:r>
              <a:rPr lang="en-GB" sz="1800" dirty="0">
                <a:effectLst/>
                <a:latin typeface="Arial" panose="020B0604020202020204" pitchFamily="34" charset="0"/>
                <a:ea typeface="SimSun" panose="02010600030101010101" pitchFamily="2" charset="-122"/>
              </a:rPr>
              <a:t>, Neuroblastoma.</a:t>
            </a:r>
          </a:p>
          <a:p>
            <a:pPr marL="285750" indent="-285750">
              <a:buFontTx/>
              <a:buChar char="-"/>
            </a:pPr>
            <a:r>
              <a:rPr lang="en-GB" sz="1800" dirty="0">
                <a:effectLst/>
                <a:latin typeface="Arial" panose="020B0604020202020204" pitchFamily="34" charset="0"/>
                <a:ea typeface="SimSun" panose="02010600030101010101" pitchFamily="2" charset="-122"/>
              </a:rPr>
              <a:t>Pearson Correlation between CDK6 and PRISM drugs was computed, displayed top 10. Two groups</a:t>
            </a:r>
          </a:p>
          <a:p>
            <a:pPr marL="285750" indent="-285750">
              <a:buFontTx/>
              <a:buChar char="-"/>
            </a:pPr>
            <a:r>
              <a:rPr lang="en-GB" sz="1800" dirty="0">
                <a:effectLst/>
                <a:latin typeface="Arial" panose="020B0604020202020204" pitchFamily="34" charset="0"/>
                <a:ea typeface="SimSun" panose="02010600030101010101" pitchFamily="2" charset="-122"/>
              </a:rPr>
              <a:t>CDK4/6 inhibitors, Palbociclib and </a:t>
            </a:r>
            <a:r>
              <a:rPr lang="en-GB" sz="1800" dirty="0" err="1">
                <a:effectLst/>
                <a:latin typeface="Arial" panose="020B0604020202020204" pitchFamily="34" charset="0"/>
                <a:ea typeface="SimSun" panose="02010600030101010101" pitchFamily="2" charset="-122"/>
              </a:rPr>
              <a:t>robocicilib</a:t>
            </a:r>
            <a:r>
              <a:rPr lang="en-GB" sz="1800" dirty="0">
                <a:effectLst/>
                <a:latin typeface="Arial" panose="020B0604020202020204" pitchFamily="34" charset="0"/>
                <a:ea typeface="SimSun" panose="02010600030101010101" pitchFamily="2" charset="-122"/>
              </a:rPr>
              <a:t>. Drugs approved for breast cancer</a:t>
            </a:r>
          </a:p>
          <a:p>
            <a:pPr marL="285750" indent="-285750">
              <a:buFontTx/>
              <a:buChar char="-"/>
            </a:pPr>
            <a:r>
              <a:rPr lang="en-GB" sz="1800" dirty="0">
                <a:effectLst/>
                <a:latin typeface="Arial" panose="020B0604020202020204" pitchFamily="34" charset="0"/>
                <a:ea typeface="SimSun" panose="02010600030101010101" pitchFamily="2" charset="-122"/>
              </a:rPr>
              <a:t>MEK inhibitors, </a:t>
            </a:r>
            <a:r>
              <a:rPr lang="en-GB" sz="1800" dirty="0" err="1">
                <a:effectLst/>
                <a:latin typeface="Arial" panose="020B0604020202020204" pitchFamily="34" charset="0"/>
                <a:ea typeface="SimSun" panose="02010600030101010101" pitchFamily="2" charset="-122"/>
              </a:rPr>
              <a:t>Cobimetinib</a:t>
            </a:r>
            <a:r>
              <a:rPr lang="en-GB" sz="1800" dirty="0">
                <a:effectLst/>
                <a:latin typeface="Arial" panose="020B0604020202020204" pitchFamily="34" charset="0"/>
                <a:ea typeface="SimSun" panose="02010600030101010101" pitchFamily="2" charset="-122"/>
              </a:rPr>
              <a:t> FDA approved for melanoma</a:t>
            </a:r>
          </a:p>
          <a:p>
            <a:pPr marL="285750" indent="-285750">
              <a:buFontTx/>
              <a:buChar char="-"/>
            </a:pPr>
            <a:r>
              <a:rPr lang="en-US" sz="1800" dirty="0">
                <a:effectLst/>
                <a:latin typeface="Times New Roman" panose="02020603050405020304" pitchFamily="18" charset="0"/>
                <a:ea typeface="SimSun" panose="02010600030101010101" pitchFamily="2" charset="-122"/>
              </a:rPr>
              <a:t>MOAs of these drugs, we identified top 10 correlated genes to each of the 10 drugs correlated to </a:t>
            </a:r>
            <a:r>
              <a:rPr lang="en-US" sz="1800" i="1" dirty="0">
                <a:effectLst/>
                <a:latin typeface="Times New Roman" panose="02020603050405020304" pitchFamily="18" charset="0"/>
                <a:ea typeface="SimSun" panose="02010600030101010101" pitchFamily="2" charset="-122"/>
              </a:rPr>
              <a:t>CDK6</a:t>
            </a:r>
            <a:r>
              <a:rPr lang="en-US" sz="1800" dirty="0">
                <a:effectLst/>
                <a:latin typeface="Times New Roman" panose="02020603050405020304" pitchFamily="18" charset="0"/>
                <a:ea typeface="SimSun" panose="02010600030101010101" pitchFamily="2" charset="-122"/>
              </a:rPr>
              <a:t> knockout and incorporated </a:t>
            </a:r>
            <a:endParaRPr lang="en-GB" sz="1800" dirty="0">
              <a:effectLst/>
              <a:latin typeface="Arial" panose="020B0604020202020204" pitchFamily="34" charset="0"/>
              <a:ea typeface="SimSun" panose="02010600030101010101" pitchFamily="2" charset="-122"/>
            </a:endParaRPr>
          </a:p>
          <a:p>
            <a:pPr marL="285750" indent="-285750">
              <a:buFontTx/>
              <a:buChar char="-"/>
            </a:pPr>
            <a:r>
              <a:rPr lang="en-GB" sz="1800" dirty="0">
                <a:effectLst/>
                <a:latin typeface="Arial" panose="020B0604020202020204" pitchFamily="34" charset="0"/>
                <a:ea typeface="SimSun" panose="02010600030101010101" pitchFamily="2" charset="-122"/>
              </a:rPr>
              <a:t>Both CDK and MEK inhibitors are known for cell cycle inhibition</a:t>
            </a:r>
          </a:p>
        </p:txBody>
      </p:sp>
      <p:sp>
        <p:nvSpPr>
          <p:cNvPr id="4" name="Slide Number Placeholder 3"/>
          <p:cNvSpPr>
            <a:spLocks noGrp="1"/>
          </p:cNvSpPr>
          <p:nvPr>
            <p:ph type="sldNum" sz="quarter" idx="5"/>
          </p:nvPr>
        </p:nvSpPr>
        <p:spPr/>
        <p:txBody>
          <a:bodyPr/>
          <a:lstStyle/>
          <a:p>
            <a:fld id="{B3413677-ABC7-40E5-9BFF-42ACBBA1EC92}" type="slidenum">
              <a:rPr lang="en-US" smtClean="0"/>
              <a:t>9</a:t>
            </a:fld>
            <a:endParaRPr lang="en-US"/>
          </a:p>
        </p:txBody>
      </p:sp>
    </p:spTree>
    <p:extLst>
      <p:ext uri="{BB962C8B-B14F-4D97-AF65-F5344CB8AC3E}">
        <p14:creationId xmlns:p14="http://schemas.microsoft.com/office/powerpoint/2010/main" val="25337930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CAE38-F0D2-4156-9326-2B7123FCB12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D6BA87E-3C38-4BE3-A5E1-713D267914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D93B092-0E7F-4CA2-8A73-BF3264102946}"/>
              </a:ext>
            </a:extLst>
          </p:cNvPr>
          <p:cNvSpPr>
            <a:spLocks noGrp="1"/>
          </p:cNvSpPr>
          <p:nvPr>
            <p:ph type="dt" sz="half" idx="10"/>
          </p:nvPr>
        </p:nvSpPr>
        <p:spPr/>
        <p:txBody>
          <a:bodyPr/>
          <a:lstStyle/>
          <a:p>
            <a:fld id="{85D88779-962E-4317-B801-0DE0C3A6775B}" type="datetimeFigureOut">
              <a:rPr lang="en-US" smtClean="0"/>
              <a:t>3/31/2022</a:t>
            </a:fld>
            <a:endParaRPr lang="en-US"/>
          </a:p>
        </p:txBody>
      </p:sp>
      <p:sp>
        <p:nvSpPr>
          <p:cNvPr id="5" name="Footer Placeholder 4">
            <a:extLst>
              <a:ext uri="{FF2B5EF4-FFF2-40B4-BE49-F238E27FC236}">
                <a16:creationId xmlns:a16="http://schemas.microsoft.com/office/drawing/2014/main" id="{0F0F0F41-D235-41A1-B365-5922003C0B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4E74C6-797B-4C89-9B27-70B8D0166732}"/>
              </a:ext>
            </a:extLst>
          </p:cNvPr>
          <p:cNvSpPr>
            <a:spLocks noGrp="1"/>
          </p:cNvSpPr>
          <p:nvPr>
            <p:ph type="sldNum" sz="quarter" idx="12"/>
          </p:nvPr>
        </p:nvSpPr>
        <p:spPr/>
        <p:txBody>
          <a:bodyPr/>
          <a:lstStyle/>
          <a:p>
            <a:fld id="{F74336FD-33D1-4880-959A-785A19D57024}" type="slidenum">
              <a:rPr lang="en-US" smtClean="0"/>
              <a:t>‹#›</a:t>
            </a:fld>
            <a:endParaRPr lang="en-US"/>
          </a:p>
        </p:txBody>
      </p:sp>
    </p:spTree>
    <p:extLst>
      <p:ext uri="{BB962C8B-B14F-4D97-AF65-F5344CB8AC3E}">
        <p14:creationId xmlns:p14="http://schemas.microsoft.com/office/powerpoint/2010/main" val="3743547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A499C-206A-4DA4-8A1F-26AAAD004A5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E4AD7B4-5578-4351-A9D1-724A5C62011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C8CB89-B38F-461B-8717-35B4DDF391A1}"/>
              </a:ext>
            </a:extLst>
          </p:cNvPr>
          <p:cNvSpPr>
            <a:spLocks noGrp="1"/>
          </p:cNvSpPr>
          <p:nvPr>
            <p:ph type="dt" sz="half" idx="10"/>
          </p:nvPr>
        </p:nvSpPr>
        <p:spPr/>
        <p:txBody>
          <a:bodyPr/>
          <a:lstStyle/>
          <a:p>
            <a:fld id="{85D88779-962E-4317-B801-0DE0C3A6775B}" type="datetimeFigureOut">
              <a:rPr lang="en-US" smtClean="0"/>
              <a:t>3/31/2022</a:t>
            </a:fld>
            <a:endParaRPr lang="en-US"/>
          </a:p>
        </p:txBody>
      </p:sp>
      <p:sp>
        <p:nvSpPr>
          <p:cNvPr id="5" name="Footer Placeholder 4">
            <a:extLst>
              <a:ext uri="{FF2B5EF4-FFF2-40B4-BE49-F238E27FC236}">
                <a16:creationId xmlns:a16="http://schemas.microsoft.com/office/drawing/2014/main" id="{6B824229-F365-416D-86A9-04DD62F71B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54A39B-7C11-4308-8E95-DD541C21D97F}"/>
              </a:ext>
            </a:extLst>
          </p:cNvPr>
          <p:cNvSpPr>
            <a:spLocks noGrp="1"/>
          </p:cNvSpPr>
          <p:nvPr>
            <p:ph type="sldNum" sz="quarter" idx="12"/>
          </p:nvPr>
        </p:nvSpPr>
        <p:spPr/>
        <p:txBody>
          <a:bodyPr/>
          <a:lstStyle/>
          <a:p>
            <a:fld id="{F74336FD-33D1-4880-959A-785A19D57024}" type="slidenum">
              <a:rPr lang="en-US" smtClean="0"/>
              <a:t>‹#›</a:t>
            </a:fld>
            <a:endParaRPr lang="en-US"/>
          </a:p>
        </p:txBody>
      </p:sp>
    </p:spTree>
    <p:extLst>
      <p:ext uri="{BB962C8B-B14F-4D97-AF65-F5344CB8AC3E}">
        <p14:creationId xmlns:p14="http://schemas.microsoft.com/office/powerpoint/2010/main" val="26836292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C29D6A-7577-4A23-BBC6-D7D2D79C41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861F08-E506-4529-9433-BCBDDC88EEB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29D21C-4F44-4B5F-87EC-417273E97096}"/>
              </a:ext>
            </a:extLst>
          </p:cNvPr>
          <p:cNvSpPr>
            <a:spLocks noGrp="1"/>
          </p:cNvSpPr>
          <p:nvPr>
            <p:ph type="dt" sz="half" idx="10"/>
          </p:nvPr>
        </p:nvSpPr>
        <p:spPr/>
        <p:txBody>
          <a:bodyPr/>
          <a:lstStyle/>
          <a:p>
            <a:fld id="{85D88779-962E-4317-B801-0DE0C3A6775B}" type="datetimeFigureOut">
              <a:rPr lang="en-US" smtClean="0"/>
              <a:t>3/31/2022</a:t>
            </a:fld>
            <a:endParaRPr lang="en-US"/>
          </a:p>
        </p:txBody>
      </p:sp>
      <p:sp>
        <p:nvSpPr>
          <p:cNvPr id="5" name="Footer Placeholder 4">
            <a:extLst>
              <a:ext uri="{FF2B5EF4-FFF2-40B4-BE49-F238E27FC236}">
                <a16:creationId xmlns:a16="http://schemas.microsoft.com/office/drawing/2014/main" id="{5644AC55-064B-4FCA-A796-AC95ACD91B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36F86B-2F1E-48D4-8AB3-4B5D78EBA66D}"/>
              </a:ext>
            </a:extLst>
          </p:cNvPr>
          <p:cNvSpPr>
            <a:spLocks noGrp="1"/>
          </p:cNvSpPr>
          <p:nvPr>
            <p:ph type="sldNum" sz="quarter" idx="12"/>
          </p:nvPr>
        </p:nvSpPr>
        <p:spPr/>
        <p:txBody>
          <a:bodyPr/>
          <a:lstStyle/>
          <a:p>
            <a:fld id="{F74336FD-33D1-4880-959A-785A19D57024}" type="slidenum">
              <a:rPr lang="en-US" smtClean="0"/>
              <a:t>‹#›</a:t>
            </a:fld>
            <a:endParaRPr lang="en-US"/>
          </a:p>
        </p:txBody>
      </p:sp>
    </p:spTree>
    <p:extLst>
      <p:ext uri="{BB962C8B-B14F-4D97-AF65-F5344CB8AC3E}">
        <p14:creationId xmlns:p14="http://schemas.microsoft.com/office/powerpoint/2010/main" val="357025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0D08A-F6BC-4C15-954F-A37E7CCF1C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80F70A-1760-481D-AE92-7F44D49C00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E2C4A9-4EE2-4FD8-9CA2-0EBC3A98012B}"/>
              </a:ext>
            </a:extLst>
          </p:cNvPr>
          <p:cNvSpPr>
            <a:spLocks noGrp="1"/>
          </p:cNvSpPr>
          <p:nvPr>
            <p:ph type="dt" sz="half" idx="10"/>
          </p:nvPr>
        </p:nvSpPr>
        <p:spPr/>
        <p:txBody>
          <a:bodyPr/>
          <a:lstStyle/>
          <a:p>
            <a:fld id="{85D88779-962E-4317-B801-0DE0C3A6775B}" type="datetimeFigureOut">
              <a:rPr lang="en-US" smtClean="0"/>
              <a:t>3/31/2022</a:t>
            </a:fld>
            <a:endParaRPr lang="en-US"/>
          </a:p>
        </p:txBody>
      </p:sp>
      <p:sp>
        <p:nvSpPr>
          <p:cNvPr id="5" name="Footer Placeholder 4">
            <a:extLst>
              <a:ext uri="{FF2B5EF4-FFF2-40B4-BE49-F238E27FC236}">
                <a16:creationId xmlns:a16="http://schemas.microsoft.com/office/drawing/2014/main" id="{7BE1E6A2-0BB3-4D06-B715-5A6AB262F7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B52654-B110-44FD-8D4B-890ACE5B0AB1}"/>
              </a:ext>
            </a:extLst>
          </p:cNvPr>
          <p:cNvSpPr>
            <a:spLocks noGrp="1"/>
          </p:cNvSpPr>
          <p:nvPr>
            <p:ph type="sldNum" sz="quarter" idx="12"/>
          </p:nvPr>
        </p:nvSpPr>
        <p:spPr/>
        <p:txBody>
          <a:bodyPr/>
          <a:lstStyle/>
          <a:p>
            <a:fld id="{F74336FD-33D1-4880-959A-785A19D57024}" type="slidenum">
              <a:rPr lang="en-US" smtClean="0"/>
              <a:t>‹#›</a:t>
            </a:fld>
            <a:endParaRPr lang="en-US"/>
          </a:p>
        </p:txBody>
      </p:sp>
    </p:spTree>
    <p:extLst>
      <p:ext uri="{BB962C8B-B14F-4D97-AF65-F5344CB8AC3E}">
        <p14:creationId xmlns:p14="http://schemas.microsoft.com/office/powerpoint/2010/main" val="1535075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8335F-60EE-4379-ABFB-44E494BA2D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95D3A86-0869-4DAC-89C4-4E355E1455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78DBBC-4704-4DB6-A8A9-4B4AB3F643BC}"/>
              </a:ext>
            </a:extLst>
          </p:cNvPr>
          <p:cNvSpPr>
            <a:spLocks noGrp="1"/>
          </p:cNvSpPr>
          <p:nvPr>
            <p:ph type="dt" sz="half" idx="10"/>
          </p:nvPr>
        </p:nvSpPr>
        <p:spPr/>
        <p:txBody>
          <a:bodyPr/>
          <a:lstStyle/>
          <a:p>
            <a:fld id="{85D88779-962E-4317-B801-0DE0C3A6775B}" type="datetimeFigureOut">
              <a:rPr lang="en-US" smtClean="0"/>
              <a:t>3/31/2022</a:t>
            </a:fld>
            <a:endParaRPr lang="en-US"/>
          </a:p>
        </p:txBody>
      </p:sp>
      <p:sp>
        <p:nvSpPr>
          <p:cNvPr id="5" name="Footer Placeholder 4">
            <a:extLst>
              <a:ext uri="{FF2B5EF4-FFF2-40B4-BE49-F238E27FC236}">
                <a16:creationId xmlns:a16="http://schemas.microsoft.com/office/drawing/2014/main" id="{4792759C-6A0A-4052-8B3C-27152FB911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EDB9A9-3C69-46A6-A2B0-BA7A0510567C}"/>
              </a:ext>
            </a:extLst>
          </p:cNvPr>
          <p:cNvSpPr>
            <a:spLocks noGrp="1"/>
          </p:cNvSpPr>
          <p:nvPr>
            <p:ph type="sldNum" sz="quarter" idx="12"/>
          </p:nvPr>
        </p:nvSpPr>
        <p:spPr/>
        <p:txBody>
          <a:bodyPr/>
          <a:lstStyle/>
          <a:p>
            <a:fld id="{F74336FD-33D1-4880-959A-785A19D57024}" type="slidenum">
              <a:rPr lang="en-US" smtClean="0"/>
              <a:t>‹#›</a:t>
            </a:fld>
            <a:endParaRPr lang="en-US"/>
          </a:p>
        </p:txBody>
      </p:sp>
    </p:spTree>
    <p:extLst>
      <p:ext uri="{BB962C8B-B14F-4D97-AF65-F5344CB8AC3E}">
        <p14:creationId xmlns:p14="http://schemas.microsoft.com/office/powerpoint/2010/main" val="2890017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2D080-F6A6-442E-A534-A2132C4858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2A474F-702D-4026-9B82-20263E61BA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E2262D4-D8A6-468E-B7D2-D3EC0DF4C49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EE66F00-D530-4F0F-BF37-2773B9538A8D}"/>
              </a:ext>
            </a:extLst>
          </p:cNvPr>
          <p:cNvSpPr>
            <a:spLocks noGrp="1"/>
          </p:cNvSpPr>
          <p:nvPr>
            <p:ph type="dt" sz="half" idx="10"/>
          </p:nvPr>
        </p:nvSpPr>
        <p:spPr/>
        <p:txBody>
          <a:bodyPr/>
          <a:lstStyle/>
          <a:p>
            <a:fld id="{85D88779-962E-4317-B801-0DE0C3A6775B}" type="datetimeFigureOut">
              <a:rPr lang="en-US" smtClean="0"/>
              <a:t>3/31/2022</a:t>
            </a:fld>
            <a:endParaRPr lang="en-US"/>
          </a:p>
        </p:txBody>
      </p:sp>
      <p:sp>
        <p:nvSpPr>
          <p:cNvPr id="6" name="Footer Placeholder 5">
            <a:extLst>
              <a:ext uri="{FF2B5EF4-FFF2-40B4-BE49-F238E27FC236}">
                <a16:creationId xmlns:a16="http://schemas.microsoft.com/office/drawing/2014/main" id="{96FD5081-DED0-4AD4-BD75-8CDCB0C34E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DCDD82-3D9B-46F5-B445-73E8B189881C}"/>
              </a:ext>
            </a:extLst>
          </p:cNvPr>
          <p:cNvSpPr>
            <a:spLocks noGrp="1"/>
          </p:cNvSpPr>
          <p:nvPr>
            <p:ph type="sldNum" sz="quarter" idx="12"/>
          </p:nvPr>
        </p:nvSpPr>
        <p:spPr/>
        <p:txBody>
          <a:bodyPr/>
          <a:lstStyle/>
          <a:p>
            <a:fld id="{F74336FD-33D1-4880-959A-785A19D57024}" type="slidenum">
              <a:rPr lang="en-US" smtClean="0"/>
              <a:t>‹#›</a:t>
            </a:fld>
            <a:endParaRPr lang="en-US"/>
          </a:p>
        </p:txBody>
      </p:sp>
    </p:spTree>
    <p:extLst>
      <p:ext uri="{BB962C8B-B14F-4D97-AF65-F5344CB8AC3E}">
        <p14:creationId xmlns:p14="http://schemas.microsoft.com/office/powerpoint/2010/main" val="645718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633BB-9BAA-4CC3-AA1D-7DFA68EE9D9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D4750F0-57B3-484B-9BF6-6D62CBF8DD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98F1F9-91A5-4EC2-853F-3D226027C0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DAA8E2-68B4-4E9C-BBFA-A955884532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DC160DB-6E22-47EB-B945-B37BF20623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D708AC-8F06-4004-9F59-8C3E2B904747}"/>
              </a:ext>
            </a:extLst>
          </p:cNvPr>
          <p:cNvSpPr>
            <a:spLocks noGrp="1"/>
          </p:cNvSpPr>
          <p:nvPr>
            <p:ph type="dt" sz="half" idx="10"/>
          </p:nvPr>
        </p:nvSpPr>
        <p:spPr/>
        <p:txBody>
          <a:bodyPr/>
          <a:lstStyle/>
          <a:p>
            <a:fld id="{85D88779-962E-4317-B801-0DE0C3A6775B}" type="datetimeFigureOut">
              <a:rPr lang="en-US" smtClean="0"/>
              <a:t>3/31/2022</a:t>
            </a:fld>
            <a:endParaRPr lang="en-US"/>
          </a:p>
        </p:txBody>
      </p:sp>
      <p:sp>
        <p:nvSpPr>
          <p:cNvPr id="8" name="Footer Placeholder 7">
            <a:extLst>
              <a:ext uri="{FF2B5EF4-FFF2-40B4-BE49-F238E27FC236}">
                <a16:creationId xmlns:a16="http://schemas.microsoft.com/office/drawing/2014/main" id="{EE10B0BF-6D10-4B1D-BCF4-641172D7EC8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382EA69-93AA-4DDB-A776-38D8A325FA45}"/>
              </a:ext>
            </a:extLst>
          </p:cNvPr>
          <p:cNvSpPr>
            <a:spLocks noGrp="1"/>
          </p:cNvSpPr>
          <p:nvPr>
            <p:ph type="sldNum" sz="quarter" idx="12"/>
          </p:nvPr>
        </p:nvSpPr>
        <p:spPr/>
        <p:txBody>
          <a:bodyPr/>
          <a:lstStyle/>
          <a:p>
            <a:fld id="{F74336FD-33D1-4880-959A-785A19D57024}" type="slidenum">
              <a:rPr lang="en-US" smtClean="0"/>
              <a:t>‹#›</a:t>
            </a:fld>
            <a:endParaRPr lang="en-US"/>
          </a:p>
        </p:txBody>
      </p:sp>
    </p:spTree>
    <p:extLst>
      <p:ext uri="{BB962C8B-B14F-4D97-AF65-F5344CB8AC3E}">
        <p14:creationId xmlns:p14="http://schemas.microsoft.com/office/powerpoint/2010/main" val="760491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BEA63-4C61-4497-9FFF-30F9363EED0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D759CB-B0D7-4B4D-830C-50005CDA5988}"/>
              </a:ext>
            </a:extLst>
          </p:cNvPr>
          <p:cNvSpPr>
            <a:spLocks noGrp="1"/>
          </p:cNvSpPr>
          <p:nvPr>
            <p:ph type="dt" sz="half" idx="10"/>
          </p:nvPr>
        </p:nvSpPr>
        <p:spPr/>
        <p:txBody>
          <a:bodyPr/>
          <a:lstStyle/>
          <a:p>
            <a:fld id="{85D88779-962E-4317-B801-0DE0C3A6775B}" type="datetimeFigureOut">
              <a:rPr lang="en-US" smtClean="0"/>
              <a:t>3/31/2022</a:t>
            </a:fld>
            <a:endParaRPr lang="en-US"/>
          </a:p>
        </p:txBody>
      </p:sp>
      <p:sp>
        <p:nvSpPr>
          <p:cNvPr id="4" name="Footer Placeholder 3">
            <a:extLst>
              <a:ext uri="{FF2B5EF4-FFF2-40B4-BE49-F238E27FC236}">
                <a16:creationId xmlns:a16="http://schemas.microsoft.com/office/drawing/2014/main" id="{BBB27240-692F-41E5-B635-A0421AADA06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B20665-01F4-41C1-A992-6EAF3F90E013}"/>
              </a:ext>
            </a:extLst>
          </p:cNvPr>
          <p:cNvSpPr>
            <a:spLocks noGrp="1"/>
          </p:cNvSpPr>
          <p:nvPr>
            <p:ph type="sldNum" sz="quarter" idx="12"/>
          </p:nvPr>
        </p:nvSpPr>
        <p:spPr/>
        <p:txBody>
          <a:bodyPr/>
          <a:lstStyle/>
          <a:p>
            <a:fld id="{F74336FD-33D1-4880-959A-785A19D57024}" type="slidenum">
              <a:rPr lang="en-US" smtClean="0"/>
              <a:t>‹#›</a:t>
            </a:fld>
            <a:endParaRPr lang="en-US"/>
          </a:p>
        </p:txBody>
      </p:sp>
    </p:spTree>
    <p:extLst>
      <p:ext uri="{BB962C8B-B14F-4D97-AF65-F5344CB8AC3E}">
        <p14:creationId xmlns:p14="http://schemas.microsoft.com/office/powerpoint/2010/main" val="33564187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2C6B00-19A9-48B3-A25F-9B0AAEF600AE}"/>
              </a:ext>
            </a:extLst>
          </p:cNvPr>
          <p:cNvSpPr>
            <a:spLocks noGrp="1"/>
          </p:cNvSpPr>
          <p:nvPr>
            <p:ph type="dt" sz="half" idx="10"/>
          </p:nvPr>
        </p:nvSpPr>
        <p:spPr/>
        <p:txBody>
          <a:bodyPr/>
          <a:lstStyle/>
          <a:p>
            <a:fld id="{85D88779-962E-4317-B801-0DE0C3A6775B}" type="datetimeFigureOut">
              <a:rPr lang="en-US" smtClean="0"/>
              <a:t>3/31/2022</a:t>
            </a:fld>
            <a:endParaRPr lang="en-US"/>
          </a:p>
        </p:txBody>
      </p:sp>
      <p:sp>
        <p:nvSpPr>
          <p:cNvPr id="3" name="Footer Placeholder 2">
            <a:extLst>
              <a:ext uri="{FF2B5EF4-FFF2-40B4-BE49-F238E27FC236}">
                <a16:creationId xmlns:a16="http://schemas.microsoft.com/office/drawing/2014/main" id="{90679488-FE03-4152-8242-A267B19CB7C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105F542-0554-48F5-8309-4D703C7673D1}"/>
              </a:ext>
            </a:extLst>
          </p:cNvPr>
          <p:cNvSpPr>
            <a:spLocks noGrp="1"/>
          </p:cNvSpPr>
          <p:nvPr>
            <p:ph type="sldNum" sz="quarter" idx="12"/>
          </p:nvPr>
        </p:nvSpPr>
        <p:spPr/>
        <p:txBody>
          <a:bodyPr/>
          <a:lstStyle/>
          <a:p>
            <a:fld id="{F74336FD-33D1-4880-959A-785A19D57024}" type="slidenum">
              <a:rPr lang="en-US" smtClean="0"/>
              <a:t>‹#›</a:t>
            </a:fld>
            <a:endParaRPr lang="en-US"/>
          </a:p>
        </p:txBody>
      </p:sp>
    </p:spTree>
    <p:extLst>
      <p:ext uri="{BB962C8B-B14F-4D97-AF65-F5344CB8AC3E}">
        <p14:creationId xmlns:p14="http://schemas.microsoft.com/office/powerpoint/2010/main" val="1834739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5A110-2D45-41AF-85C3-3B39B8D566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EB2C2AF-C373-4DBB-830C-34F3DFE482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A6A0959-5228-4C20-B608-094F486424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269826-E578-4C54-8E45-D7700F75A804}"/>
              </a:ext>
            </a:extLst>
          </p:cNvPr>
          <p:cNvSpPr>
            <a:spLocks noGrp="1"/>
          </p:cNvSpPr>
          <p:nvPr>
            <p:ph type="dt" sz="half" idx="10"/>
          </p:nvPr>
        </p:nvSpPr>
        <p:spPr/>
        <p:txBody>
          <a:bodyPr/>
          <a:lstStyle/>
          <a:p>
            <a:fld id="{85D88779-962E-4317-B801-0DE0C3A6775B}" type="datetimeFigureOut">
              <a:rPr lang="en-US" smtClean="0"/>
              <a:t>3/31/2022</a:t>
            </a:fld>
            <a:endParaRPr lang="en-US"/>
          </a:p>
        </p:txBody>
      </p:sp>
      <p:sp>
        <p:nvSpPr>
          <p:cNvPr id="6" name="Footer Placeholder 5">
            <a:extLst>
              <a:ext uri="{FF2B5EF4-FFF2-40B4-BE49-F238E27FC236}">
                <a16:creationId xmlns:a16="http://schemas.microsoft.com/office/drawing/2014/main" id="{4E9A8B8E-B7E6-493A-AF69-8033AE0FD4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2AC39D-97FA-402C-A707-EAB2695EC5D2}"/>
              </a:ext>
            </a:extLst>
          </p:cNvPr>
          <p:cNvSpPr>
            <a:spLocks noGrp="1"/>
          </p:cNvSpPr>
          <p:nvPr>
            <p:ph type="sldNum" sz="quarter" idx="12"/>
          </p:nvPr>
        </p:nvSpPr>
        <p:spPr/>
        <p:txBody>
          <a:bodyPr/>
          <a:lstStyle/>
          <a:p>
            <a:fld id="{F74336FD-33D1-4880-959A-785A19D57024}" type="slidenum">
              <a:rPr lang="en-US" smtClean="0"/>
              <a:t>‹#›</a:t>
            </a:fld>
            <a:endParaRPr lang="en-US"/>
          </a:p>
        </p:txBody>
      </p:sp>
    </p:spTree>
    <p:extLst>
      <p:ext uri="{BB962C8B-B14F-4D97-AF65-F5344CB8AC3E}">
        <p14:creationId xmlns:p14="http://schemas.microsoft.com/office/powerpoint/2010/main" val="3379845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ECABB-0BBB-4FEB-93BB-9D80E1E5D5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82E0294-04DE-4E09-B1CE-BDD7E756838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C437F8-8397-4EF6-AE15-4D21D81B43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9E627E-7CEC-45C6-9B7D-14F05141E73F}"/>
              </a:ext>
            </a:extLst>
          </p:cNvPr>
          <p:cNvSpPr>
            <a:spLocks noGrp="1"/>
          </p:cNvSpPr>
          <p:nvPr>
            <p:ph type="dt" sz="half" idx="10"/>
          </p:nvPr>
        </p:nvSpPr>
        <p:spPr/>
        <p:txBody>
          <a:bodyPr/>
          <a:lstStyle/>
          <a:p>
            <a:fld id="{85D88779-962E-4317-B801-0DE0C3A6775B}" type="datetimeFigureOut">
              <a:rPr lang="en-US" smtClean="0"/>
              <a:t>3/31/2022</a:t>
            </a:fld>
            <a:endParaRPr lang="en-US"/>
          </a:p>
        </p:txBody>
      </p:sp>
      <p:sp>
        <p:nvSpPr>
          <p:cNvPr id="6" name="Footer Placeholder 5">
            <a:extLst>
              <a:ext uri="{FF2B5EF4-FFF2-40B4-BE49-F238E27FC236}">
                <a16:creationId xmlns:a16="http://schemas.microsoft.com/office/drawing/2014/main" id="{429514E0-7157-4E70-A28C-62BF99C051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8FDB-F8C8-4803-AC09-795101C5A039}"/>
              </a:ext>
            </a:extLst>
          </p:cNvPr>
          <p:cNvSpPr>
            <a:spLocks noGrp="1"/>
          </p:cNvSpPr>
          <p:nvPr>
            <p:ph type="sldNum" sz="quarter" idx="12"/>
          </p:nvPr>
        </p:nvSpPr>
        <p:spPr/>
        <p:txBody>
          <a:bodyPr/>
          <a:lstStyle/>
          <a:p>
            <a:fld id="{F74336FD-33D1-4880-959A-785A19D57024}" type="slidenum">
              <a:rPr lang="en-US" smtClean="0"/>
              <a:t>‹#›</a:t>
            </a:fld>
            <a:endParaRPr lang="en-US"/>
          </a:p>
        </p:txBody>
      </p:sp>
    </p:spTree>
    <p:extLst>
      <p:ext uri="{BB962C8B-B14F-4D97-AF65-F5344CB8AC3E}">
        <p14:creationId xmlns:p14="http://schemas.microsoft.com/office/powerpoint/2010/main" val="10681231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58D561-D9C8-4C72-9748-463659925F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2B2B1E6-6D24-47E2-94DD-B63CF4BCB1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83DC4C-B295-49EE-8E8C-F5DB0732EC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D88779-962E-4317-B801-0DE0C3A6775B}" type="datetimeFigureOut">
              <a:rPr lang="en-US" smtClean="0"/>
              <a:t>3/31/2022</a:t>
            </a:fld>
            <a:endParaRPr lang="en-US"/>
          </a:p>
        </p:txBody>
      </p:sp>
      <p:sp>
        <p:nvSpPr>
          <p:cNvPr id="5" name="Footer Placeholder 4">
            <a:extLst>
              <a:ext uri="{FF2B5EF4-FFF2-40B4-BE49-F238E27FC236}">
                <a16:creationId xmlns:a16="http://schemas.microsoft.com/office/drawing/2014/main" id="{FD86744C-A561-47D6-A7F8-B63C32A3A5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5550B2C-C6C4-471C-85FF-72836A5379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4336FD-33D1-4880-959A-785A19D57024}" type="slidenum">
              <a:rPr lang="en-US" smtClean="0"/>
              <a:t>‹#›</a:t>
            </a:fld>
            <a:endParaRPr lang="en-US"/>
          </a:p>
        </p:txBody>
      </p:sp>
    </p:spTree>
    <p:extLst>
      <p:ext uri="{BB962C8B-B14F-4D97-AF65-F5344CB8AC3E}">
        <p14:creationId xmlns:p14="http://schemas.microsoft.com/office/powerpoint/2010/main" val="3269690249"/>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CDBAB-DE74-4C98-812F-851F9ACE5F5A}"/>
              </a:ext>
            </a:extLst>
          </p:cNvPr>
          <p:cNvSpPr>
            <a:spLocks noGrp="1"/>
          </p:cNvSpPr>
          <p:nvPr>
            <p:ph type="ctrTitle"/>
          </p:nvPr>
        </p:nvSpPr>
        <p:spPr/>
        <p:txBody>
          <a:bodyPr/>
          <a:lstStyle/>
          <a:p>
            <a:r>
              <a:rPr lang="en-US" dirty="0"/>
              <a:t>R shiny app</a:t>
            </a:r>
          </a:p>
        </p:txBody>
      </p:sp>
      <p:sp>
        <p:nvSpPr>
          <p:cNvPr id="3" name="Subtitle 2">
            <a:extLst>
              <a:ext uri="{FF2B5EF4-FFF2-40B4-BE49-F238E27FC236}">
                <a16:creationId xmlns:a16="http://schemas.microsoft.com/office/drawing/2014/main" id="{7337D18B-01AE-46C2-BE26-A83E146DEF84}"/>
              </a:ext>
            </a:extLst>
          </p:cNvPr>
          <p:cNvSpPr>
            <a:spLocks noGrp="1"/>
          </p:cNvSpPr>
          <p:nvPr>
            <p:ph type="subTitle" idx="1"/>
          </p:nvPr>
        </p:nvSpPr>
        <p:spPr>
          <a:xfrm>
            <a:off x="1388962" y="3652195"/>
            <a:ext cx="9144000" cy="1655762"/>
          </a:xfrm>
        </p:spPr>
        <p:txBody>
          <a:bodyPr/>
          <a:lstStyle/>
          <a:p>
            <a:r>
              <a:rPr lang="en-US" dirty="0"/>
              <a:t>31 March 2022</a:t>
            </a:r>
          </a:p>
        </p:txBody>
      </p:sp>
      <p:pic>
        <p:nvPicPr>
          <p:cNvPr id="8" name="Picture 7">
            <a:extLst>
              <a:ext uri="{FF2B5EF4-FFF2-40B4-BE49-F238E27FC236}">
                <a16:creationId xmlns:a16="http://schemas.microsoft.com/office/drawing/2014/main" id="{E9D2BC4C-A322-4CF5-B884-C9B44F115C75}"/>
              </a:ext>
            </a:extLst>
          </p:cNvPr>
          <p:cNvPicPr>
            <a:picLocks noChangeAspect="1"/>
          </p:cNvPicPr>
          <p:nvPr/>
        </p:nvPicPr>
        <p:blipFill>
          <a:blip r:embed="rId2"/>
          <a:stretch>
            <a:fillRect/>
          </a:stretch>
        </p:blipFill>
        <p:spPr>
          <a:xfrm>
            <a:off x="2914891" y="800351"/>
            <a:ext cx="5600218" cy="1893831"/>
          </a:xfrm>
          <a:prstGeom prst="rect">
            <a:avLst/>
          </a:prstGeom>
        </p:spPr>
      </p:pic>
      <p:sp>
        <p:nvSpPr>
          <p:cNvPr id="6" name="TextBox 5">
            <a:extLst>
              <a:ext uri="{FF2B5EF4-FFF2-40B4-BE49-F238E27FC236}">
                <a16:creationId xmlns:a16="http://schemas.microsoft.com/office/drawing/2014/main" id="{868846BD-CB2A-4DC8-A84C-82F19E51114E}"/>
              </a:ext>
            </a:extLst>
          </p:cNvPr>
          <p:cNvSpPr txBox="1"/>
          <p:nvPr/>
        </p:nvSpPr>
        <p:spPr>
          <a:xfrm>
            <a:off x="4053045" y="4350497"/>
            <a:ext cx="6095276" cy="369332"/>
          </a:xfrm>
          <a:prstGeom prst="rect">
            <a:avLst/>
          </a:prstGeom>
          <a:noFill/>
        </p:spPr>
        <p:txBody>
          <a:bodyPr wrap="square">
            <a:spAutoFit/>
          </a:bodyPr>
          <a:lstStyle/>
          <a:p>
            <a:r>
              <a:rPr lang="en-US" dirty="0">
                <a:solidFill>
                  <a:srgbClr val="0070C0"/>
                </a:solidFill>
              </a:rPr>
              <a:t>https://chenlabgccri.shinyapps.io/DepLink/</a:t>
            </a:r>
          </a:p>
        </p:txBody>
      </p:sp>
    </p:spTree>
    <p:extLst>
      <p:ext uri="{BB962C8B-B14F-4D97-AF65-F5344CB8AC3E}">
        <p14:creationId xmlns:p14="http://schemas.microsoft.com/office/powerpoint/2010/main" val="4271239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F23A0-B04C-409A-8168-F8884521F60B}"/>
              </a:ext>
            </a:extLst>
          </p:cNvPr>
          <p:cNvSpPr>
            <a:spLocks noGrp="1"/>
          </p:cNvSpPr>
          <p:nvPr>
            <p:ph type="title"/>
          </p:nvPr>
        </p:nvSpPr>
        <p:spPr>
          <a:xfrm>
            <a:off x="839788" y="70656"/>
            <a:ext cx="9190332" cy="702297"/>
          </a:xfrm>
        </p:spPr>
        <p:txBody>
          <a:bodyPr/>
          <a:lstStyle/>
          <a:p>
            <a:r>
              <a:rPr lang="en-US" b="1" dirty="0"/>
              <a:t>What is </a:t>
            </a:r>
            <a:r>
              <a:rPr lang="en-US" b="1" dirty="0" err="1"/>
              <a:t>DepLink</a:t>
            </a:r>
            <a:r>
              <a:rPr lang="en-US" b="1" dirty="0"/>
              <a:t>?</a:t>
            </a:r>
          </a:p>
        </p:txBody>
      </p:sp>
      <p:sp>
        <p:nvSpPr>
          <p:cNvPr id="4" name="Text Placeholder 3">
            <a:extLst>
              <a:ext uri="{FF2B5EF4-FFF2-40B4-BE49-F238E27FC236}">
                <a16:creationId xmlns:a16="http://schemas.microsoft.com/office/drawing/2014/main" id="{9CCECE49-D4BA-4DEC-8C2D-B87268FEE46D}"/>
              </a:ext>
            </a:extLst>
          </p:cNvPr>
          <p:cNvSpPr>
            <a:spLocks noGrp="1"/>
          </p:cNvSpPr>
          <p:nvPr>
            <p:ph type="body" sz="half" idx="2"/>
          </p:nvPr>
        </p:nvSpPr>
        <p:spPr>
          <a:xfrm>
            <a:off x="839788" y="1027477"/>
            <a:ext cx="9105490" cy="1024379"/>
          </a:xfrm>
        </p:spPr>
        <p:txBody>
          <a:bodyPr/>
          <a:lstStyle/>
          <a:p>
            <a:pPr marL="285750" indent="-285750" algn="just">
              <a:buFontTx/>
              <a:buChar char="-"/>
            </a:pPr>
            <a:r>
              <a:rPr lang="en-US" b="0" i="0" dirty="0">
                <a:solidFill>
                  <a:srgbClr val="333333"/>
                </a:solidFill>
                <a:effectLst/>
                <a:latin typeface="Source Sans Pro" panose="020B0503030403020204" pitchFamily="34" charset="0"/>
              </a:rPr>
              <a:t>R Shiny app that </a:t>
            </a:r>
            <a:r>
              <a:rPr lang="en-US" b="1" i="0" dirty="0">
                <a:solidFill>
                  <a:srgbClr val="333333"/>
                </a:solidFill>
                <a:effectLst/>
                <a:latin typeface="Source Sans Pro" panose="020B0503030403020204" pitchFamily="34" charset="0"/>
              </a:rPr>
              <a:t>systematically links genetic and pharmacologic </a:t>
            </a:r>
            <a:r>
              <a:rPr lang="en-US" b="0" i="0" dirty="0">
                <a:solidFill>
                  <a:srgbClr val="333333"/>
                </a:solidFill>
                <a:effectLst/>
                <a:latin typeface="Source Sans Pro" panose="020B0503030403020204" pitchFamily="34" charset="0"/>
              </a:rPr>
              <a:t>dependencies of cancer.</a:t>
            </a:r>
          </a:p>
          <a:p>
            <a:pPr marL="285750" indent="-285750" algn="just">
              <a:buFontTx/>
              <a:buChar char="-"/>
            </a:pPr>
            <a:r>
              <a:rPr lang="en-US" b="0" i="0" dirty="0">
                <a:solidFill>
                  <a:srgbClr val="333333"/>
                </a:solidFill>
                <a:effectLst/>
                <a:latin typeface="Source Sans Pro" panose="020B0503030403020204" pitchFamily="34" charset="0"/>
              </a:rPr>
              <a:t>Identifies </a:t>
            </a:r>
            <a:r>
              <a:rPr lang="en-US" b="1" i="0" dirty="0">
                <a:solidFill>
                  <a:srgbClr val="333333"/>
                </a:solidFill>
                <a:effectLst/>
                <a:latin typeface="Source Sans Pro" panose="020B0503030403020204" pitchFamily="34" charset="0"/>
              </a:rPr>
              <a:t>genetic perturbations</a:t>
            </a:r>
            <a:r>
              <a:rPr lang="en-US" b="0" i="0" dirty="0">
                <a:solidFill>
                  <a:srgbClr val="333333"/>
                </a:solidFill>
                <a:effectLst/>
                <a:latin typeface="Source Sans Pro" panose="020B0503030403020204" pitchFamily="34" charset="0"/>
              </a:rPr>
              <a:t> (gene knockouts) and </a:t>
            </a:r>
            <a:r>
              <a:rPr lang="en-US" b="1" i="0" dirty="0">
                <a:solidFill>
                  <a:srgbClr val="333333"/>
                </a:solidFill>
                <a:effectLst/>
                <a:latin typeface="Source Sans Pro" panose="020B0503030403020204" pitchFamily="34" charset="0"/>
              </a:rPr>
              <a:t>pharmacologic perturbations</a:t>
            </a:r>
            <a:r>
              <a:rPr lang="en-US" b="0" i="0" dirty="0">
                <a:solidFill>
                  <a:srgbClr val="333333"/>
                </a:solidFill>
                <a:effectLst/>
                <a:latin typeface="Source Sans Pro" panose="020B0503030403020204" pitchFamily="34" charset="0"/>
              </a:rPr>
              <a:t> (drug treatments) that induce similar changes in cancer cell viability or gene expression profiles.</a:t>
            </a:r>
          </a:p>
          <a:p>
            <a:endParaRPr lang="en-US" dirty="0"/>
          </a:p>
        </p:txBody>
      </p:sp>
      <p:sp>
        <p:nvSpPr>
          <p:cNvPr id="7" name="Title 1">
            <a:extLst>
              <a:ext uri="{FF2B5EF4-FFF2-40B4-BE49-F238E27FC236}">
                <a16:creationId xmlns:a16="http://schemas.microsoft.com/office/drawing/2014/main" id="{494C7C43-763D-4635-AEEF-71791EFDA134}"/>
              </a:ext>
            </a:extLst>
          </p:cNvPr>
          <p:cNvSpPr txBox="1">
            <a:spLocks/>
          </p:cNvSpPr>
          <p:nvPr/>
        </p:nvSpPr>
        <p:spPr>
          <a:xfrm>
            <a:off x="839788" y="4927268"/>
            <a:ext cx="9190332" cy="70229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b="1" dirty="0"/>
              <a:t>How does it help?</a:t>
            </a:r>
          </a:p>
        </p:txBody>
      </p:sp>
      <p:sp>
        <p:nvSpPr>
          <p:cNvPr id="8" name="Text Placeholder 3">
            <a:extLst>
              <a:ext uri="{FF2B5EF4-FFF2-40B4-BE49-F238E27FC236}">
                <a16:creationId xmlns:a16="http://schemas.microsoft.com/office/drawing/2014/main" id="{1BEA4FEA-E6A6-4E00-9E55-0BBA173BDE49}"/>
              </a:ext>
            </a:extLst>
          </p:cNvPr>
          <p:cNvSpPr txBox="1">
            <a:spLocks/>
          </p:cNvSpPr>
          <p:nvPr/>
        </p:nvSpPr>
        <p:spPr>
          <a:xfrm>
            <a:off x="839788" y="5799209"/>
            <a:ext cx="9105490" cy="102437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lgn="just">
              <a:buFontTx/>
              <a:buChar char="-"/>
            </a:pPr>
            <a:r>
              <a:rPr lang="en-US" dirty="0">
                <a:solidFill>
                  <a:srgbClr val="333333"/>
                </a:solidFill>
                <a:latin typeface="Source Sans Pro" panose="020B0503030403020204" pitchFamily="34" charset="0"/>
              </a:rPr>
              <a:t>Find drugs that are potential surrogates to gene knockouts in cancer cell</a:t>
            </a:r>
            <a:endParaRPr lang="en-US" b="0" i="0" dirty="0">
              <a:solidFill>
                <a:srgbClr val="333333"/>
              </a:solidFill>
              <a:effectLst/>
              <a:latin typeface="Source Sans Pro" panose="020B0503030403020204" pitchFamily="34" charset="0"/>
            </a:endParaRPr>
          </a:p>
          <a:p>
            <a:pPr marL="285750" indent="-285750" algn="just">
              <a:buFontTx/>
              <a:buChar char="-"/>
            </a:pPr>
            <a:r>
              <a:rPr lang="en-US" dirty="0">
                <a:solidFill>
                  <a:srgbClr val="333333"/>
                </a:solidFill>
                <a:latin typeface="Source Sans Pro" panose="020B0503030403020204" pitchFamily="34" charset="0"/>
              </a:rPr>
              <a:t>Find</a:t>
            </a:r>
            <a:r>
              <a:rPr lang="en-US" b="0" i="0" dirty="0">
                <a:solidFill>
                  <a:srgbClr val="333333"/>
                </a:solidFill>
                <a:effectLst/>
                <a:latin typeface="Source Sans Pro" panose="020B0503030403020204" pitchFamily="34" charset="0"/>
              </a:rPr>
              <a:t> genes that are potential targets or mechanisms of action (MOA) of a drug</a:t>
            </a:r>
          </a:p>
        </p:txBody>
      </p:sp>
      <p:pic>
        <p:nvPicPr>
          <p:cNvPr id="5" name="Picture 4">
            <a:extLst>
              <a:ext uri="{FF2B5EF4-FFF2-40B4-BE49-F238E27FC236}">
                <a16:creationId xmlns:a16="http://schemas.microsoft.com/office/drawing/2014/main" id="{DE0F280A-9338-6048-80B2-5A3D09A193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2723" y="2131400"/>
            <a:ext cx="9619546" cy="2675983"/>
          </a:xfrm>
          <a:prstGeom prst="rect">
            <a:avLst/>
          </a:prstGeom>
        </p:spPr>
      </p:pic>
    </p:spTree>
    <p:extLst>
      <p:ext uri="{BB962C8B-B14F-4D97-AF65-F5344CB8AC3E}">
        <p14:creationId xmlns:p14="http://schemas.microsoft.com/office/powerpoint/2010/main" val="13698298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FF0D9-9D41-4A5D-80A8-F0852A6C076B}"/>
              </a:ext>
            </a:extLst>
          </p:cNvPr>
          <p:cNvSpPr>
            <a:spLocks noGrp="1"/>
          </p:cNvSpPr>
          <p:nvPr>
            <p:ph type="title"/>
          </p:nvPr>
        </p:nvSpPr>
        <p:spPr>
          <a:xfrm>
            <a:off x="1420019" y="632989"/>
            <a:ext cx="3932237" cy="490170"/>
          </a:xfrm>
        </p:spPr>
        <p:txBody>
          <a:bodyPr>
            <a:normAutofit/>
          </a:bodyPr>
          <a:lstStyle/>
          <a:p>
            <a:r>
              <a:rPr lang="en-US" sz="2000" b="1" u="sng" dirty="0"/>
              <a:t>Gene Perturbations </a:t>
            </a:r>
          </a:p>
        </p:txBody>
      </p:sp>
      <p:sp>
        <p:nvSpPr>
          <p:cNvPr id="4" name="Text Placeholder 3">
            <a:extLst>
              <a:ext uri="{FF2B5EF4-FFF2-40B4-BE49-F238E27FC236}">
                <a16:creationId xmlns:a16="http://schemas.microsoft.com/office/drawing/2014/main" id="{92D6FB6B-E5D6-462A-9559-85C303583904}"/>
              </a:ext>
            </a:extLst>
          </p:cNvPr>
          <p:cNvSpPr>
            <a:spLocks noGrp="1"/>
          </p:cNvSpPr>
          <p:nvPr>
            <p:ph type="body" sz="half" idx="2"/>
          </p:nvPr>
        </p:nvSpPr>
        <p:spPr>
          <a:xfrm>
            <a:off x="1420019" y="1108257"/>
            <a:ext cx="3932237" cy="2711800"/>
          </a:xfrm>
        </p:spPr>
        <p:txBody>
          <a:bodyPr/>
          <a:lstStyle/>
          <a:p>
            <a:r>
              <a:rPr lang="en-US" dirty="0"/>
              <a:t>1. </a:t>
            </a:r>
            <a:r>
              <a:rPr lang="en-US" dirty="0" err="1"/>
              <a:t>DepMap</a:t>
            </a:r>
            <a:r>
              <a:rPr lang="en-US" dirty="0"/>
              <a:t> Broad dataset </a:t>
            </a:r>
          </a:p>
          <a:p>
            <a:pPr marL="742950" lvl="1" indent="-285750">
              <a:buFont typeface="Arial" panose="020B0604020202020204" pitchFamily="34" charset="0"/>
              <a:buChar char="•"/>
            </a:pPr>
            <a:r>
              <a:rPr lang="en-US" dirty="0"/>
              <a:t>21Q4</a:t>
            </a:r>
          </a:p>
          <a:p>
            <a:pPr marL="742950" lvl="1" indent="-285750">
              <a:buFont typeface="Arial" panose="020B0604020202020204" pitchFamily="34" charset="0"/>
              <a:buChar char="•"/>
            </a:pPr>
            <a:r>
              <a:rPr lang="en-US" dirty="0"/>
              <a:t>CRISPR knockout screens</a:t>
            </a:r>
          </a:p>
          <a:p>
            <a:pPr marL="742950" lvl="1" indent="-285750">
              <a:buFont typeface="Arial" panose="020B0604020202020204" pitchFamily="34" charset="0"/>
              <a:buChar char="•"/>
            </a:pPr>
            <a:r>
              <a:rPr lang="en-US" dirty="0"/>
              <a:t>Gene Effect (dependency scores)</a:t>
            </a:r>
          </a:p>
          <a:p>
            <a:pPr marL="742950" lvl="1" indent="-285750">
              <a:buFont typeface="Arial" panose="020B0604020202020204" pitchFamily="34" charset="0"/>
              <a:buChar char="•"/>
            </a:pPr>
            <a:r>
              <a:rPr lang="en-GB" dirty="0"/>
              <a:t>17,078 </a:t>
            </a:r>
            <a:r>
              <a:rPr lang="en-US" dirty="0"/>
              <a:t>gene x 1054 cell lines</a:t>
            </a:r>
          </a:p>
          <a:p>
            <a:r>
              <a:rPr lang="en-US" dirty="0"/>
              <a:t>2. Sanger dataset</a:t>
            </a:r>
          </a:p>
          <a:p>
            <a:pPr marL="742950" lvl="1" indent="-285750">
              <a:buFont typeface="Arial" panose="020B0604020202020204" pitchFamily="34" charset="0"/>
              <a:buChar char="•"/>
            </a:pPr>
            <a:r>
              <a:rPr lang="en-US" dirty="0"/>
              <a:t>2019, v2</a:t>
            </a:r>
          </a:p>
          <a:p>
            <a:pPr marL="742950" lvl="1" indent="-285750">
              <a:buFont typeface="Arial" panose="020B0604020202020204" pitchFamily="34" charset="0"/>
              <a:buChar char="•"/>
            </a:pPr>
            <a:r>
              <a:rPr lang="en-US" dirty="0"/>
              <a:t>CRISPR knockout screens</a:t>
            </a:r>
          </a:p>
          <a:p>
            <a:pPr marL="742950" lvl="1" indent="-285750">
              <a:buFont typeface="Arial" panose="020B0604020202020204" pitchFamily="34" charset="0"/>
              <a:buChar char="•"/>
            </a:pPr>
            <a:r>
              <a:rPr lang="en-US" dirty="0"/>
              <a:t>Gene Effect (dependency scores)</a:t>
            </a:r>
          </a:p>
          <a:p>
            <a:pPr marL="742950" lvl="1" indent="-285750">
              <a:buFont typeface="Arial" panose="020B0604020202020204" pitchFamily="34" charset="0"/>
              <a:buChar char="•"/>
            </a:pPr>
            <a:r>
              <a:rPr lang="en-GB" dirty="0"/>
              <a:t>17,078 </a:t>
            </a:r>
            <a:r>
              <a:rPr lang="en-US" dirty="0"/>
              <a:t>gene x 318 cell lines</a:t>
            </a:r>
          </a:p>
          <a:p>
            <a:pPr lvl="1"/>
            <a:endParaRPr lang="en-US" dirty="0"/>
          </a:p>
        </p:txBody>
      </p:sp>
      <p:sp>
        <p:nvSpPr>
          <p:cNvPr id="5" name="Title 1">
            <a:extLst>
              <a:ext uri="{FF2B5EF4-FFF2-40B4-BE49-F238E27FC236}">
                <a16:creationId xmlns:a16="http://schemas.microsoft.com/office/drawing/2014/main" id="{C9DCD883-8B1D-4E41-A212-A7391E7353D3}"/>
              </a:ext>
            </a:extLst>
          </p:cNvPr>
          <p:cNvSpPr txBox="1">
            <a:spLocks/>
          </p:cNvSpPr>
          <p:nvPr/>
        </p:nvSpPr>
        <p:spPr>
          <a:xfrm>
            <a:off x="757090" y="143349"/>
            <a:ext cx="9190332" cy="52444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800" b="1" dirty="0"/>
              <a:t>Datasets (after preprocessing):</a:t>
            </a:r>
          </a:p>
        </p:txBody>
      </p:sp>
      <p:sp>
        <p:nvSpPr>
          <p:cNvPr id="6" name="TextBox 5">
            <a:extLst>
              <a:ext uri="{FF2B5EF4-FFF2-40B4-BE49-F238E27FC236}">
                <a16:creationId xmlns:a16="http://schemas.microsoft.com/office/drawing/2014/main" id="{992C1C88-FA01-445B-BD6F-2BD74E1D9B17}"/>
              </a:ext>
            </a:extLst>
          </p:cNvPr>
          <p:cNvSpPr txBox="1"/>
          <p:nvPr/>
        </p:nvSpPr>
        <p:spPr>
          <a:xfrm>
            <a:off x="1842194" y="4123104"/>
            <a:ext cx="2972132" cy="2362200"/>
          </a:xfrm>
          <a:prstGeom prst="rect">
            <a:avLst/>
          </a:prstGeom>
          <a:noFill/>
          <a:ln>
            <a:solidFill>
              <a:schemeClr val="tx1">
                <a:lumMod val="50000"/>
                <a:lumOff val="50000"/>
              </a:schemeClr>
            </a:solidFill>
          </a:ln>
        </p:spPr>
        <p:txBody>
          <a:bodyPr wrap="square" rtlCol="0">
            <a:spAutoFit/>
          </a:bodyPr>
          <a:lstStyle/>
          <a:p>
            <a:endParaRPr lang="en-US" dirty="0"/>
          </a:p>
        </p:txBody>
      </p:sp>
      <p:grpSp>
        <p:nvGrpSpPr>
          <p:cNvPr id="7" name="Group 6">
            <a:extLst>
              <a:ext uri="{FF2B5EF4-FFF2-40B4-BE49-F238E27FC236}">
                <a16:creationId xmlns:a16="http://schemas.microsoft.com/office/drawing/2014/main" id="{42C7DF42-7A86-4995-89A3-BCC7CCD71713}"/>
              </a:ext>
            </a:extLst>
          </p:cNvPr>
          <p:cNvGrpSpPr/>
          <p:nvPr/>
        </p:nvGrpSpPr>
        <p:grpSpPr>
          <a:xfrm>
            <a:off x="2595009" y="4413318"/>
            <a:ext cx="2178528" cy="2047610"/>
            <a:chOff x="504897" y="1052363"/>
            <a:chExt cx="2625565" cy="2625565"/>
          </a:xfrm>
        </p:grpSpPr>
        <p:sp>
          <p:nvSpPr>
            <p:cNvPr id="8" name="Oval 7">
              <a:extLst>
                <a:ext uri="{FF2B5EF4-FFF2-40B4-BE49-F238E27FC236}">
                  <a16:creationId xmlns:a16="http://schemas.microsoft.com/office/drawing/2014/main" id="{C7553EC2-7284-4602-97CE-58D409B6E2CD}"/>
                </a:ext>
              </a:extLst>
            </p:cNvPr>
            <p:cNvSpPr/>
            <p:nvPr/>
          </p:nvSpPr>
          <p:spPr>
            <a:xfrm>
              <a:off x="504897" y="1052363"/>
              <a:ext cx="2625565" cy="2625565"/>
            </a:xfrm>
            <a:prstGeom prst="ellipse">
              <a:avLst/>
            </a:prstGeom>
          </p:spPr>
          <p:style>
            <a:lnRef idx="3">
              <a:schemeClr val="lt1">
                <a:hueOff val="0"/>
                <a:satOff val="0"/>
                <a:lumOff val="0"/>
                <a:alphaOff val="0"/>
              </a:schemeClr>
            </a:lnRef>
            <a:fillRef idx="1">
              <a:schemeClr val="accent4">
                <a:alpha val="50000"/>
                <a:hueOff val="0"/>
                <a:satOff val="0"/>
                <a:lumOff val="0"/>
                <a:alphaOff val="0"/>
              </a:schemeClr>
            </a:fillRef>
            <a:effectRef idx="0">
              <a:schemeClr val="accent4">
                <a:alpha val="50000"/>
                <a:hueOff val="0"/>
                <a:satOff val="0"/>
                <a:lumOff val="0"/>
                <a:alphaOff val="0"/>
              </a:schemeClr>
            </a:effectRef>
            <a:fontRef idx="minor">
              <a:schemeClr val="tx1"/>
            </a:fontRef>
          </p:style>
        </p:sp>
        <p:sp>
          <p:nvSpPr>
            <p:cNvPr id="9" name="Oval 4">
              <a:extLst>
                <a:ext uri="{FF2B5EF4-FFF2-40B4-BE49-F238E27FC236}">
                  <a16:creationId xmlns:a16="http://schemas.microsoft.com/office/drawing/2014/main" id="{3AF5B4B9-4B49-4940-A93A-7C3A3A447D53}"/>
                </a:ext>
              </a:extLst>
            </p:cNvPr>
            <p:cNvSpPr txBox="1"/>
            <p:nvPr/>
          </p:nvSpPr>
          <p:spPr>
            <a:xfrm>
              <a:off x="871530" y="1361974"/>
              <a:ext cx="1513839" cy="2006344"/>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0" tIns="0" rIns="0" bIns="0" numCol="1" spcCol="1270" anchor="ctr" anchorCtr="0">
              <a:noAutofit/>
            </a:bodyPr>
            <a:lstStyle/>
            <a:p>
              <a:pPr marL="0" lvl="0" indent="0" algn="ctr" defTabSz="2889250">
                <a:lnSpc>
                  <a:spcPct val="90000"/>
                </a:lnSpc>
                <a:spcBef>
                  <a:spcPct val="0"/>
                </a:spcBef>
                <a:spcAft>
                  <a:spcPct val="35000"/>
                </a:spcAft>
                <a:buNone/>
              </a:pPr>
              <a:endParaRPr lang="en-US" sz="6500" kern="1200" dirty="0"/>
            </a:p>
          </p:txBody>
        </p:sp>
      </p:grpSp>
      <p:grpSp>
        <p:nvGrpSpPr>
          <p:cNvPr id="10" name="Group 9">
            <a:extLst>
              <a:ext uri="{FF2B5EF4-FFF2-40B4-BE49-F238E27FC236}">
                <a16:creationId xmlns:a16="http://schemas.microsoft.com/office/drawing/2014/main" id="{D5CBC0FA-F2B7-4C30-92AB-2DE3EBF5AFCF}"/>
              </a:ext>
            </a:extLst>
          </p:cNvPr>
          <p:cNvGrpSpPr/>
          <p:nvPr/>
        </p:nvGrpSpPr>
        <p:grpSpPr>
          <a:xfrm>
            <a:off x="2090112" y="4407726"/>
            <a:ext cx="2178528" cy="2047610"/>
            <a:chOff x="0" y="1046771"/>
            <a:chExt cx="2625565" cy="2625565"/>
          </a:xfrm>
        </p:grpSpPr>
        <p:sp>
          <p:nvSpPr>
            <p:cNvPr id="11" name="Oval 10">
              <a:extLst>
                <a:ext uri="{FF2B5EF4-FFF2-40B4-BE49-F238E27FC236}">
                  <a16:creationId xmlns:a16="http://schemas.microsoft.com/office/drawing/2014/main" id="{BC4ADE61-F626-45BB-AA4F-08FDF17AD760}"/>
                </a:ext>
              </a:extLst>
            </p:cNvPr>
            <p:cNvSpPr/>
            <p:nvPr/>
          </p:nvSpPr>
          <p:spPr>
            <a:xfrm>
              <a:off x="0" y="1046771"/>
              <a:ext cx="2625565" cy="2625565"/>
            </a:xfrm>
            <a:prstGeom prst="ellipse">
              <a:avLst/>
            </a:prstGeom>
          </p:spPr>
          <p:style>
            <a:lnRef idx="3">
              <a:schemeClr val="lt1">
                <a:hueOff val="0"/>
                <a:satOff val="0"/>
                <a:lumOff val="0"/>
                <a:alphaOff val="0"/>
              </a:schemeClr>
            </a:lnRef>
            <a:fillRef idx="1">
              <a:schemeClr val="accent4">
                <a:alpha val="50000"/>
                <a:hueOff val="10395692"/>
                <a:satOff val="-47968"/>
                <a:lumOff val="1765"/>
                <a:alphaOff val="0"/>
              </a:schemeClr>
            </a:fillRef>
            <a:effectRef idx="0">
              <a:schemeClr val="accent4">
                <a:alpha val="50000"/>
                <a:hueOff val="10395692"/>
                <a:satOff val="-47968"/>
                <a:lumOff val="1765"/>
                <a:alphaOff val="0"/>
              </a:schemeClr>
            </a:effectRef>
            <a:fontRef idx="minor">
              <a:schemeClr val="tx1"/>
            </a:fontRef>
          </p:style>
        </p:sp>
        <p:sp>
          <p:nvSpPr>
            <p:cNvPr id="12" name="Oval 6">
              <a:extLst>
                <a:ext uri="{FF2B5EF4-FFF2-40B4-BE49-F238E27FC236}">
                  <a16:creationId xmlns:a16="http://schemas.microsoft.com/office/drawing/2014/main" id="{7C76F1CA-38AF-433D-AD35-AF1090F7BA0A}"/>
                </a:ext>
              </a:extLst>
            </p:cNvPr>
            <p:cNvSpPr txBox="1"/>
            <p:nvPr/>
          </p:nvSpPr>
          <p:spPr>
            <a:xfrm>
              <a:off x="745092" y="1356381"/>
              <a:ext cx="1513839" cy="2006344"/>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0" tIns="0" rIns="0" bIns="0" numCol="1" spcCol="1270" anchor="ctr" anchorCtr="0">
              <a:noAutofit/>
            </a:bodyPr>
            <a:lstStyle/>
            <a:p>
              <a:pPr marL="0" lvl="0" indent="0" algn="ctr" defTabSz="2889250">
                <a:lnSpc>
                  <a:spcPct val="90000"/>
                </a:lnSpc>
                <a:spcBef>
                  <a:spcPct val="0"/>
                </a:spcBef>
                <a:spcAft>
                  <a:spcPct val="35000"/>
                </a:spcAft>
                <a:buNone/>
              </a:pPr>
              <a:endParaRPr lang="en-US" sz="6500" kern="1200" dirty="0"/>
            </a:p>
          </p:txBody>
        </p:sp>
      </p:grpSp>
      <p:sp>
        <p:nvSpPr>
          <p:cNvPr id="13" name="TextBox 12">
            <a:extLst>
              <a:ext uri="{FF2B5EF4-FFF2-40B4-BE49-F238E27FC236}">
                <a16:creationId xmlns:a16="http://schemas.microsoft.com/office/drawing/2014/main" id="{9AD1D99C-DF0E-46EC-953D-FCA11B77E875}"/>
              </a:ext>
            </a:extLst>
          </p:cNvPr>
          <p:cNvSpPr txBox="1"/>
          <p:nvPr/>
        </p:nvSpPr>
        <p:spPr>
          <a:xfrm>
            <a:off x="2215653" y="4210882"/>
            <a:ext cx="758712" cy="307777"/>
          </a:xfrm>
          <a:prstGeom prst="rect">
            <a:avLst/>
          </a:prstGeom>
          <a:noFill/>
        </p:spPr>
        <p:txBody>
          <a:bodyPr wrap="square" rtlCol="0">
            <a:spAutoFit/>
          </a:bodyPr>
          <a:lstStyle/>
          <a:p>
            <a:r>
              <a:rPr lang="en-US" sz="1400" dirty="0">
                <a:solidFill>
                  <a:schemeClr val="tx1">
                    <a:lumMod val="75000"/>
                    <a:lumOff val="25000"/>
                  </a:schemeClr>
                </a:solidFill>
              </a:rPr>
              <a:t>Broad</a:t>
            </a:r>
            <a:endParaRPr lang="en-US" dirty="0">
              <a:solidFill>
                <a:schemeClr val="tx1">
                  <a:lumMod val="75000"/>
                  <a:lumOff val="25000"/>
                </a:schemeClr>
              </a:solidFill>
            </a:endParaRPr>
          </a:p>
        </p:txBody>
      </p:sp>
      <p:sp>
        <p:nvSpPr>
          <p:cNvPr id="14" name="TextBox 13">
            <a:extLst>
              <a:ext uri="{FF2B5EF4-FFF2-40B4-BE49-F238E27FC236}">
                <a16:creationId xmlns:a16="http://schemas.microsoft.com/office/drawing/2014/main" id="{7504749E-460F-4D3A-BB95-A08683B031C5}"/>
              </a:ext>
            </a:extLst>
          </p:cNvPr>
          <p:cNvSpPr txBox="1"/>
          <p:nvPr/>
        </p:nvSpPr>
        <p:spPr>
          <a:xfrm>
            <a:off x="3911170" y="4210882"/>
            <a:ext cx="903156" cy="307777"/>
          </a:xfrm>
          <a:prstGeom prst="rect">
            <a:avLst/>
          </a:prstGeom>
          <a:noFill/>
        </p:spPr>
        <p:txBody>
          <a:bodyPr wrap="square" rtlCol="0">
            <a:spAutoFit/>
          </a:bodyPr>
          <a:lstStyle/>
          <a:p>
            <a:r>
              <a:rPr lang="en-US" sz="1400" dirty="0">
                <a:solidFill>
                  <a:schemeClr val="tx1">
                    <a:lumMod val="75000"/>
                    <a:lumOff val="25000"/>
                  </a:schemeClr>
                </a:solidFill>
              </a:rPr>
              <a:t>Sanger</a:t>
            </a:r>
          </a:p>
        </p:txBody>
      </p:sp>
      <p:sp>
        <p:nvSpPr>
          <p:cNvPr id="15" name="TextBox 14">
            <a:extLst>
              <a:ext uri="{FF2B5EF4-FFF2-40B4-BE49-F238E27FC236}">
                <a16:creationId xmlns:a16="http://schemas.microsoft.com/office/drawing/2014/main" id="{B6E04EAB-FADC-466F-98A0-988A465B02FC}"/>
              </a:ext>
            </a:extLst>
          </p:cNvPr>
          <p:cNvSpPr txBox="1"/>
          <p:nvPr/>
        </p:nvSpPr>
        <p:spPr>
          <a:xfrm>
            <a:off x="2119328" y="5257384"/>
            <a:ext cx="845647" cy="307777"/>
          </a:xfrm>
          <a:prstGeom prst="rect">
            <a:avLst/>
          </a:prstGeom>
          <a:noFill/>
        </p:spPr>
        <p:txBody>
          <a:bodyPr wrap="square" rtlCol="0">
            <a:spAutoFit/>
          </a:bodyPr>
          <a:lstStyle/>
          <a:p>
            <a:r>
              <a:rPr lang="en-US" sz="1400" dirty="0">
                <a:solidFill>
                  <a:schemeClr val="tx1">
                    <a:lumMod val="85000"/>
                    <a:lumOff val="15000"/>
                  </a:schemeClr>
                </a:solidFill>
              </a:rPr>
              <a:t>380</a:t>
            </a:r>
          </a:p>
        </p:txBody>
      </p:sp>
      <p:sp>
        <p:nvSpPr>
          <p:cNvPr id="16" name="TextBox 15">
            <a:extLst>
              <a:ext uri="{FF2B5EF4-FFF2-40B4-BE49-F238E27FC236}">
                <a16:creationId xmlns:a16="http://schemas.microsoft.com/office/drawing/2014/main" id="{2C5A2A82-BE6D-4D8F-8D85-C8C4429DE8B8}"/>
              </a:ext>
            </a:extLst>
          </p:cNvPr>
          <p:cNvSpPr txBox="1"/>
          <p:nvPr/>
        </p:nvSpPr>
        <p:spPr>
          <a:xfrm>
            <a:off x="3017832" y="5224981"/>
            <a:ext cx="845647" cy="307777"/>
          </a:xfrm>
          <a:prstGeom prst="rect">
            <a:avLst/>
          </a:prstGeom>
          <a:noFill/>
        </p:spPr>
        <p:txBody>
          <a:bodyPr wrap="square" rtlCol="0">
            <a:spAutoFit/>
          </a:bodyPr>
          <a:lstStyle/>
          <a:p>
            <a:r>
              <a:rPr lang="en-US" sz="1400" dirty="0">
                <a:solidFill>
                  <a:schemeClr val="tx1">
                    <a:lumMod val="85000"/>
                    <a:lumOff val="15000"/>
                  </a:schemeClr>
                </a:solidFill>
              </a:rPr>
              <a:t>17078</a:t>
            </a:r>
          </a:p>
        </p:txBody>
      </p:sp>
      <p:sp>
        <p:nvSpPr>
          <p:cNvPr id="30" name="TextBox 29">
            <a:extLst>
              <a:ext uri="{FF2B5EF4-FFF2-40B4-BE49-F238E27FC236}">
                <a16:creationId xmlns:a16="http://schemas.microsoft.com/office/drawing/2014/main" id="{28F2752C-A3E0-40DA-8E5C-04CA564D5ADD}"/>
              </a:ext>
            </a:extLst>
          </p:cNvPr>
          <p:cNvSpPr txBox="1"/>
          <p:nvPr/>
        </p:nvSpPr>
        <p:spPr>
          <a:xfrm>
            <a:off x="4258779" y="5257383"/>
            <a:ext cx="485541" cy="307777"/>
          </a:xfrm>
          <a:prstGeom prst="rect">
            <a:avLst/>
          </a:prstGeom>
          <a:noFill/>
        </p:spPr>
        <p:txBody>
          <a:bodyPr wrap="square" rtlCol="0">
            <a:spAutoFit/>
          </a:bodyPr>
          <a:lstStyle/>
          <a:p>
            <a:r>
              <a:rPr lang="en-US" sz="1400" dirty="0">
                <a:solidFill>
                  <a:schemeClr val="tx1">
                    <a:lumMod val="85000"/>
                    <a:lumOff val="15000"/>
                  </a:schemeClr>
                </a:solidFill>
              </a:rPr>
              <a:t>308</a:t>
            </a:r>
          </a:p>
        </p:txBody>
      </p:sp>
      <p:sp>
        <p:nvSpPr>
          <p:cNvPr id="31" name="Title 1">
            <a:extLst>
              <a:ext uri="{FF2B5EF4-FFF2-40B4-BE49-F238E27FC236}">
                <a16:creationId xmlns:a16="http://schemas.microsoft.com/office/drawing/2014/main" id="{D2FBCD34-92A0-420D-855B-156A38FCC384}"/>
              </a:ext>
            </a:extLst>
          </p:cNvPr>
          <p:cNvSpPr txBox="1">
            <a:spLocks/>
          </p:cNvSpPr>
          <p:nvPr/>
        </p:nvSpPr>
        <p:spPr>
          <a:xfrm>
            <a:off x="6102086" y="676907"/>
            <a:ext cx="3932237" cy="39710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000" b="1" u="sng" dirty="0"/>
              <a:t>Drug Perturbations </a:t>
            </a:r>
          </a:p>
        </p:txBody>
      </p:sp>
      <p:sp>
        <p:nvSpPr>
          <p:cNvPr id="32" name="Text Placeholder 3">
            <a:extLst>
              <a:ext uri="{FF2B5EF4-FFF2-40B4-BE49-F238E27FC236}">
                <a16:creationId xmlns:a16="http://schemas.microsoft.com/office/drawing/2014/main" id="{12EDA903-6891-432D-92E2-4F12C1F6AB07}"/>
              </a:ext>
            </a:extLst>
          </p:cNvPr>
          <p:cNvSpPr txBox="1">
            <a:spLocks/>
          </p:cNvSpPr>
          <p:nvPr/>
        </p:nvSpPr>
        <p:spPr>
          <a:xfrm>
            <a:off x="6149079" y="1099460"/>
            <a:ext cx="4200727" cy="2826198"/>
          </a:xfrm>
          <a:prstGeom prst="rect">
            <a:avLst/>
          </a:prstGeom>
        </p:spPr>
        <p:txBody>
          <a:bodyPr vert="horz" lIns="91440" tIns="45720" rIns="91440" bIns="45720" rtlCol="0">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sz="1700" dirty="0"/>
              <a:t>1. Primary PRISM repurposed</a:t>
            </a:r>
          </a:p>
          <a:p>
            <a:pPr marL="742950" lvl="1" indent="-285750">
              <a:buFont typeface="Arial" panose="020B0604020202020204" pitchFamily="34" charset="0"/>
              <a:buChar char="•"/>
            </a:pPr>
            <a:r>
              <a:rPr lang="en-US" sz="1500" dirty="0"/>
              <a:t>19Q4</a:t>
            </a:r>
          </a:p>
          <a:p>
            <a:pPr marL="742950" lvl="1" indent="-285750">
              <a:buFont typeface="Arial" panose="020B0604020202020204" pitchFamily="34" charset="0"/>
              <a:buChar char="•"/>
            </a:pPr>
            <a:r>
              <a:rPr lang="en-US" sz="1500" dirty="0"/>
              <a:t>Small molecule viable datasets</a:t>
            </a:r>
          </a:p>
          <a:p>
            <a:pPr marL="742950" lvl="1" indent="-285750">
              <a:buFont typeface="Arial" panose="020B0604020202020204" pitchFamily="34" charset="0"/>
              <a:buChar char="•"/>
            </a:pPr>
            <a:r>
              <a:rPr lang="en-US" sz="1500" dirty="0" err="1"/>
              <a:t>Logfold</a:t>
            </a:r>
            <a:r>
              <a:rPr lang="en-US" sz="1500" dirty="0"/>
              <a:t> change values</a:t>
            </a:r>
          </a:p>
          <a:p>
            <a:pPr marL="742950" lvl="1" indent="-285750">
              <a:buFont typeface="Arial" panose="020B0604020202020204" pitchFamily="34" charset="0"/>
              <a:buChar char="•"/>
            </a:pPr>
            <a:r>
              <a:rPr lang="en-US" sz="1500" dirty="0"/>
              <a:t>4686 drugs x 568 cell lines</a:t>
            </a:r>
          </a:p>
          <a:p>
            <a:r>
              <a:rPr lang="en-US" sz="1700" dirty="0"/>
              <a:t>2. Sanger GDSC dataset</a:t>
            </a:r>
          </a:p>
          <a:p>
            <a:pPr marL="742950" lvl="1" indent="-285750">
              <a:buFont typeface="Arial" panose="020B0604020202020204" pitchFamily="34" charset="0"/>
              <a:buChar char="•"/>
            </a:pPr>
            <a:r>
              <a:rPr lang="en-US" sz="1500" dirty="0"/>
              <a:t>2019, GDSC 1 and GDSC 2</a:t>
            </a:r>
          </a:p>
          <a:p>
            <a:pPr marL="742950" lvl="1" indent="-285750">
              <a:buFont typeface="Arial" panose="020B0604020202020204" pitchFamily="34" charset="0"/>
              <a:buChar char="•"/>
            </a:pPr>
            <a:r>
              <a:rPr lang="en-US" sz="1500" dirty="0"/>
              <a:t>Drug response IC50</a:t>
            </a:r>
          </a:p>
          <a:p>
            <a:pPr marL="742950" lvl="1" indent="-285750">
              <a:buFont typeface="Arial" panose="020B0604020202020204" pitchFamily="34" charset="0"/>
              <a:buChar char="•"/>
            </a:pPr>
            <a:r>
              <a:rPr lang="en-GB" sz="1500" dirty="0"/>
              <a:t>287 drugs</a:t>
            </a:r>
            <a:r>
              <a:rPr lang="en-US" sz="1500" dirty="0"/>
              <a:t> x 973 cell lines</a:t>
            </a:r>
          </a:p>
          <a:p>
            <a:r>
              <a:rPr lang="en-US" sz="1700" dirty="0"/>
              <a:t>3. LINCS</a:t>
            </a:r>
          </a:p>
          <a:p>
            <a:pPr marL="742950" lvl="1" indent="-285750">
              <a:buFont typeface="Arial" panose="020B0604020202020204" pitchFamily="34" charset="0"/>
              <a:buChar char="•"/>
            </a:pPr>
            <a:r>
              <a:rPr lang="en-US" sz="1500" b="0" i="0" dirty="0">
                <a:solidFill>
                  <a:srgbClr val="333333"/>
                </a:solidFill>
                <a:effectLst/>
                <a:latin typeface="Source Sans Pro" panose="020B0503030403020204" pitchFamily="34" charset="0"/>
              </a:rPr>
              <a:t>Phase I molecular signatures by Broad Institute</a:t>
            </a:r>
          </a:p>
          <a:p>
            <a:pPr marL="742950" lvl="1" indent="-285750">
              <a:buFont typeface="Arial" panose="020B0604020202020204" pitchFamily="34" charset="0"/>
              <a:buChar char="•"/>
            </a:pPr>
            <a:r>
              <a:rPr lang="en-US" sz="1500" b="0" i="0" dirty="0">
                <a:solidFill>
                  <a:srgbClr val="333333"/>
                </a:solidFill>
                <a:effectLst/>
                <a:latin typeface="Source Sans Pro" panose="020B0503030403020204" pitchFamily="34" charset="0"/>
              </a:rPr>
              <a:t>Public on Mar 03, 2017</a:t>
            </a:r>
          </a:p>
          <a:p>
            <a:pPr marL="742950" lvl="1" indent="-285750">
              <a:buFont typeface="Arial" panose="020B0604020202020204" pitchFamily="34" charset="0"/>
              <a:buChar char="•"/>
            </a:pPr>
            <a:r>
              <a:rPr lang="en-US" sz="1500" b="0" i="0" dirty="0">
                <a:solidFill>
                  <a:srgbClr val="333333"/>
                </a:solidFill>
                <a:effectLst/>
                <a:latin typeface="Source Sans Pro" panose="020B0503030403020204" pitchFamily="34" charset="0"/>
              </a:rPr>
              <a:t>12328 genes x 19811 signatures</a:t>
            </a:r>
            <a:endParaRPr lang="en-US" sz="1500" dirty="0"/>
          </a:p>
          <a:p>
            <a:pPr lvl="1"/>
            <a:endParaRPr lang="en-US" dirty="0"/>
          </a:p>
        </p:txBody>
      </p:sp>
      <p:grpSp>
        <p:nvGrpSpPr>
          <p:cNvPr id="33" name="Group 32">
            <a:extLst>
              <a:ext uri="{FF2B5EF4-FFF2-40B4-BE49-F238E27FC236}">
                <a16:creationId xmlns:a16="http://schemas.microsoft.com/office/drawing/2014/main" id="{7EF5F5B0-19C0-404D-8953-74E612AD7BB3}"/>
              </a:ext>
            </a:extLst>
          </p:cNvPr>
          <p:cNvGrpSpPr/>
          <p:nvPr/>
        </p:nvGrpSpPr>
        <p:grpSpPr>
          <a:xfrm>
            <a:off x="8800962" y="4891340"/>
            <a:ext cx="942459" cy="946363"/>
            <a:chOff x="504897" y="1052363"/>
            <a:chExt cx="2625565" cy="2625565"/>
          </a:xfrm>
        </p:grpSpPr>
        <p:sp>
          <p:nvSpPr>
            <p:cNvPr id="34" name="Oval 33">
              <a:extLst>
                <a:ext uri="{FF2B5EF4-FFF2-40B4-BE49-F238E27FC236}">
                  <a16:creationId xmlns:a16="http://schemas.microsoft.com/office/drawing/2014/main" id="{18EFE817-4341-4921-8FB3-1A7CBFADCC1A}"/>
                </a:ext>
              </a:extLst>
            </p:cNvPr>
            <p:cNvSpPr/>
            <p:nvPr/>
          </p:nvSpPr>
          <p:spPr>
            <a:xfrm>
              <a:off x="504897" y="1052363"/>
              <a:ext cx="2625565" cy="2625565"/>
            </a:xfrm>
            <a:prstGeom prst="ellipse">
              <a:avLst/>
            </a:prstGeom>
          </p:spPr>
          <p:style>
            <a:lnRef idx="3">
              <a:schemeClr val="lt1">
                <a:hueOff val="0"/>
                <a:satOff val="0"/>
                <a:lumOff val="0"/>
                <a:alphaOff val="0"/>
              </a:schemeClr>
            </a:lnRef>
            <a:fillRef idx="1">
              <a:schemeClr val="accent4">
                <a:alpha val="50000"/>
                <a:hueOff val="0"/>
                <a:satOff val="0"/>
                <a:lumOff val="0"/>
                <a:alphaOff val="0"/>
              </a:schemeClr>
            </a:fillRef>
            <a:effectRef idx="0">
              <a:schemeClr val="accent4">
                <a:alpha val="50000"/>
                <a:hueOff val="0"/>
                <a:satOff val="0"/>
                <a:lumOff val="0"/>
                <a:alphaOff val="0"/>
              </a:schemeClr>
            </a:effectRef>
            <a:fontRef idx="minor">
              <a:schemeClr val="tx1"/>
            </a:fontRef>
          </p:style>
        </p:sp>
        <p:sp>
          <p:nvSpPr>
            <p:cNvPr id="35" name="Oval 4">
              <a:extLst>
                <a:ext uri="{FF2B5EF4-FFF2-40B4-BE49-F238E27FC236}">
                  <a16:creationId xmlns:a16="http://schemas.microsoft.com/office/drawing/2014/main" id="{1DCA5F79-8838-4B3C-AB31-333F5E7C6563}"/>
                </a:ext>
              </a:extLst>
            </p:cNvPr>
            <p:cNvSpPr txBox="1"/>
            <p:nvPr/>
          </p:nvSpPr>
          <p:spPr>
            <a:xfrm>
              <a:off x="871530" y="1361974"/>
              <a:ext cx="1513839" cy="2006344"/>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0" tIns="0" rIns="0" bIns="0" numCol="1" spcCol="1270" anchor="ctr" anchorCtr="0">
              <a:noAutofit/>
            </a:bodyPr>
            <a:lstStyle/>
            <a:p>
              <a:pPr marL="0" lvl="0" indent="0" algn="ctr" defTabSz="2889250">
                <a:lnSpc>
                  <a:spcPct val="90000"/>
                </a:lnSpc>
                <a:spcBef>
                  <a:spcPct val="0"/>
                </a:spcBef>
                <a:spcAft>
                  <a:spcPct val="35000"/>
                </a:spcAft>
                <a:buNone/>
              </a:pPr>
              <a:endParaRPr lang="en-US" sz="6500" kern="1200" dirty="0"/>
            </a:p>
          </p:txBody>
        </p:sp>
      </p:grpSp>
      <p:grpSp>
        <p:nvGrpSpPr>
          <p:cNvPr id="36" name="Group 35">
            <a:extLst>
              <a:ext uri="{FF2B5EF4-FFF2-40B4-BE49-F238E27FC236}">
                <a16:creationId xmlns:a16="http://schemas.microsoft.com/office/drawing/2014/main" id="{E378497C-0159-4C56-BF31-AFB92224E17E}"/>
              </a:ext>
            </a:extLst>
          </p:cNvPr>
          <p:cNvGrpSpPr/>
          <p:nvPr/>
        </p:nvGrpSpPr>
        <p:grpSpPr>
          <a:xfrm>
            <a:off x="7603684" y="4435180"/>
            <a:ext cx="1840023" cy="1903947"/>
            <a:chOff x="0" y="1046771"/>
            <a:chExt cx="2625565" cy="2625565"/>
          </a:xfrm>
        </p:grpSpPr>
        <p:sp>
          <p:nvSpPr>
            <p:cNvPr id="37" name="Oval 36">
              <a:extLst>
                <a:ext uri="{FF2B5EF4-FFF2-40B4-BE49-F238E27FC236}">
                  <a16:creationId xmlns:a16="http://schemas.microsoft.com/office/drawing/2014/main" id="{F604CAB5-2510-4CAE-A788-49438AD6AC11}"/>
                </a:ext>
              </a:extLst>
            </p:cNvPr>
            <p:cNvSpPr/>
            <p:nvPr/>
          </p:nvSpPr>
          <p:spPr>
            <a:xfrm>
              <a:off x="0" y="1046771"/>
              <a:ext cx="2625565" cy="2625565"/>
            </a:xfrm>
            <a:prstGeom prst="ellipse">
              <a:avLst/>
            </a:prstGeom>
          </p:spPr>
          <p:style>
            <a:lnRef idx="3">
              <a:schemeClr val="lt1">
                <a:hueOff val="0"/>
                <a:satOff val="0"/>
                <a:lumOff val="0"/>
                <a:alphaOff val="0"/>
              </a:schemeClr>
            </a:lnRef>
            <a:fillRef idx="1">
              <a:schemeClr val="accent4">
                <a:alpha val="50000"/>
                <a:hueOff val="10395692"/>
                <a:satOff val="-47968"/>
                <a:lumOff val="1765"/>
                <a:alphaOff val="0"/>
              </a:schemeClr>
            </a:fillRef>
            <a:effectRef idx="0">
              <a:schemeClr val="accent4">
                <a:alpha val="50000"/>
                <a:hueOff val="10395692"/>
                <a:satOff val="-47968"/>
                <a:lumOff val="1765"/>
                <a:alphaOff val="0"/>
              </a:schemeClr>
            </a:effectRef>
            <a:fontRef idx="minor">
              <a:schemeClr val="tx1"/>
            </a:fontRef>
          </p:style>
        </p:sp>
        <p:sp>
          <p:nvSpPr>
            <p:cNvPr id="38" name="Oval 6">
              <a:extLst>
                <a:ext uri="{FF2B5EF4-FFF2-40B4-BE49-F238E27FC236}">
                  <a16:creationId xmlns:a16="http://schemas.microsoft.com/office/drawing/2014/main" id="{EDA6814D-B76E-4A07-B79F-162316AE029F}"/>
                </a:ext>
              </a:extLst>
            </p:cNvPr>
            <p:cNvSpPr txBox="1"/>
            <p:nvPr/>
          </p:nvSpPr>
          <p:spPr>
            <a:xfrm>
              <a:off x="745092" y="1356381"/>
              <a:ext cx="1513839" cy="2006344"/>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0" tIns="0" rIns="0" bIns="0" numCol="1" spcCol="1270" anchor="ctr" anchorCtr="0">
              <a:noAutofit/>
            </a:bodyPr>
            <a:lstStyle/>
            <a:p>
              <a:pPr marL="0" lvl="0" indent="0" algn="ctr" defTabSz="2889250">
                <a:lnSpc>
                  <a:spcPct val="90000"/>
                </a:lnSpc>
                <a:spcBef>
                  <a:spcPct val="0"/>
                </a:spcBef>
                <a:spcAft>
                  <a:spcPct val="35000"/>
                </a:spcAft>
                <a:buNone/>
              </a:pPr>
              <a:endParaRPr lang="en-US" sz="6500" kern="1200" dirty="0"/>
            </a:p>
          </p:txBody>
        </p:sp>
      </p:grpSp>
      <p:sp>
        <p:nvSpPr>
          <p:cNvPr id="39" name="TextBox 38">
            <a:extLst>
              <a:ext uri="{FF2B5EF4-FFF2-40B4-BE49-F238E27FC236}">
                <a16:creationId xmlns:a16="http://schemas.microsoft.com/office/drawing/2014/main" id="{701D557E-A842-43BD-8798-E193C2C5BA50}"/>
              </a:ext>
            </a:extLst>
          </p:cNvPr>
          <p:cNvSpPr txBox="1"/>
          <p:nvPr/>
        </p:nvSpPr>
        <p:spPr>
          <a:xfrm>
            <a:off x="9218206" y="4540208"/>
            <a:ext cx="893440" cy="307777"/>
          </a:xfrm>
          <a:prstGeom prst="rect">
            <a:avLst/>
          </a:prstGeom>
          <a:noFill/>
        </p:spPr>
        <p:txBody>
          <a:bodyPr wrap="square" rtlCol="0">
            <a:spAutoFit/>
          </a:bodyPr>
          <a:lstStyle/>
          <a:p>
            <a:r>
              <a:rPr lang="en-US" sz="1400" dirty="0">
                <a:solidFill>
                  <a:schemeClr val="tx1">
                    <a:lumMod val="75000"/>
                    <a:lumOff val="25000"/>
                  </a:schemeClr>
                </a:solidFill>
              </a:rPr>
              <a:t>GDSC</a:t>
            </a:r>
          </a:p>
        </p:txBody>
      </p:sp>
      <p:sp>
        <p:nvSpPr>
          <p:cNvPr id="40" name="TextBox 39">
            <a:extLst>
              <a:ext uri="{FF2B5EF4-FFF2-40B4-BE49-F238E27FC236}">
                <a16:creationId xmlns:a16="http://schemas.microsoft.com/office/drawing/2014/main" id="{6F53CD0A-1184-47E8-84C5-2D49E46FC543}"/>
              </a:ext>
            </a:extLst>
          </p:cNvPr>
          <p:cNvSpPr txBox="1"/>
          <p:nvPr/>
        </p:nvSpPr>
        <p:spPr>
          <a:xfrm>
            <a:off x="7841642" y="5186006"/>
            <a:ext cx="714248" cy="307777"/>
          </a:xfrm>
          <a:prstGeom prst="rect">
            <a:avLst/>
          </a:prstGeom>
          <a:noFill/>
        </p:spPr>
        <p:txBody>
          <a:bodyPr wrap="square" rtlCol="0">
            <a:spAutoFit/>
          </a:bodyPr>
          <a:lstStyle/>
          <a:p>
            <a:r>
              <a:rPr lang="en-US" sz="1400" dirty="0">
                <a:solidFill>
                  <a:schemeClr val="tx1">
                    <a:lumMod val="85000"/>
                    <a:lumOff val="15000"/>
                  </a:schemeClr>
                </a:solidFill>
              </a:rPr>
              <a:t>4479</a:t>
            </a:r>
          </a:p>
        </p:txBody>
      </p:sp>
      <p:sp>
        <p:nvSpPr>
          <p:cNvPr id="41" name="TextBox 40">
            <a:extLst>
              <a:ext uri="{FF2B5EF4-FFF2-40B4-BE49-F238E27FC236}">
                <a16:creationId xmlns:a16="http://schemas.microsoft.com/office/drawing/2014/main" id="{7B412896-79C5-4917-987D-22B413776642}"/>
              </a:ext>
            </a:extLst>
          </p:cNvPr>
          <p:cNvSpPr txBox="1"/>
          <p:nvPr/>
        </p:nvSpPr>
        <p:spPr>
          <a:xfrm>
            <a:off x="9404444" y="5170726"/>
            <a:ext cx="1019175" cy="307777"/>
          </a:xfrm>
          <a:prstGeom prst="rect">
            <a:avLst/>
          </a:prstGeom>
          <a:noFill/>
        </p:spPr>
        <p:txBody>
          <a:bodyPr wrap="square" rtlCol="0">
            <a:spAutoFit/>
          </a:bodyPr>
          <a:lstStyle/>
          <a:p>
            <a:r>
              <a:rPr lang="en-US" sz="1400" dirty="0">
                <a:solidFill>
                  <a:schemeClr val="tx1">
                    <a:lumMod val="85000"/>
                    <a:lumOff val="15000"/>
                  </a:schemeClr>
                </a:solidFill>
              </a:rPr>
              <a:t>82</a:t>
            </a:r>
          </a:p>
        </p:txBody>
      </p:sp>
      <p:sp>
        <p:nvSpPr>
          <p:cNvPr id="42" name="TextBox 41">
            <a:extLst>
              <a:ext uri="{FF2B5EF4-FFF2-40B4-BE49-F238E27FC236}">
                <a16:creationId xmlns:a16="http://schemas.microsoft.com/office/drawing/2014/main" id="{9F5D041D-A163-40E7-8B5A-7D8B2D567C50}"/>
              </a:ext>
            </a:extLst>
          </p:cNvPr>
          <p:cNvSpPr txBox="1"/>
          <p:nvPr/>
        </p:nvSpPr>
        <p:spPr>
          <a:xfrm>
            <a:off x="8854600" y="5161612"/>
            <a:ext cx="714248" cy="307777"/>
          </a:xfrm>
          <a:prstGeom prst="rect">
            <a:avLst/>
          </a:prstGeom>
          <a:noFill/>
        </p:spPr>
        <p:txBody>
          <a:bodyPr wrap="square" rtlCol="0">
            <a:spAutoFit/>
          </a:bodyPr>
          <a:lstStyle/>
          <a:p>
            <a:r>
              <a:rPr lang="en-US" sz="1400" dirty="0">
                <a:solidFill>
                  <a:schemeClr val="tx1">
                    <a:lumMod val="85000"/>
                    <a:lumOff val="15000"/>
                  </a:schemeClr>
                </a:solidFill>
              </a:rPr>
              <a:t>205</a:t>
            </a:r>
          </a:p>
        </p:txBody>
      </p:sp>
      <p:sp>
        <p:nvSpPr>
          <p:cNvPr id="43" name="TextBox 42">
            <a:extLst>
              <a:ext uri="{FF2B5EF4-FFF2-40B4-BE49-F238E27FC236}">
                <a16:creationId xmlns:a16="http://schemas.microsoft.com/office/drawing/2014/main" id="{94F265B8-48F1-4781-A212-F591134D791A}"/>
              </a:ext>
            </a:extLst>
          </p:cNvPr>
          <p:cNvSpPr txBox="1"/>
          <p:nvPr/>
        </p:nvSpPr>
        <p:spPr>
          <a:xfrm>
            <a:off x="7457913" y="4386319"/>
            <a:ext cx="746366" cy="307777"/>
          </a:xfrm>
          <a:prstGeom prst="rect">
            <a:avLst/>
          </a:prstGeom>
          <a:noFill/>
        </p:spPr>
        <p:txBody>
          <a:bodyPr wrap="square" rtlCol="0">
            <a:spAutoFit/>
          </a:bodyPr>
          <a:lstStyle/>
          <a:p>
            <a:r>
              <a:rPr lang="en-US" sz="1400" dirty="0">
                <a:solidFill>
                  <a:schemeClr val="tx1">
                    <a:lumMod val="75000"/>
                    <a:lumOff val="25000"/>
                  </a:schemeClr>
                </a:solidFill>
              </a:rPr>
              <a:t>Prism</a:t>
            </a:r>
            <a:endParaRPr lang="en-US" dirty="0">
              <a:solidFill>
                <a:schemeClr val="tx1">
                  <a:lumMod val="75000"/>
                  <a:lumOff val="25000"/>
                </a:schemeClr>
              </a:solidFill>
            </a:endParaRPr>
          </a:p>
        </p:txBody>
      </p:sp>
      <p:sp>
        <p:nvSpPr>
          <p:cNvPr id="44" name="TextBox 43">
            <a:extLst>
              <a:ext uri="{FF2B5EF4-FFF2-40B4-BE49-F238E27FC236}">
                <a16:creationId xmlns:a16="http://schemas.microsoft.com/office/drawing/2014/main" id="{F4CCED02-DB5E-4DEE-BC70-B97372DEA1EB}"/>
              </a:ext>
            </a:extLst>
          </p:cNvPr>
          <p:cNvSpPr txBox="1"/>
          <p:nvPr/>
        </p:nvSpPr>
        <p:spPr>
          <a:xfrm>
            <a:off x="7131577" y="4230672"/>
            <a:ext cx="2980069" cy="2309717"/>
          </a:xfrm>
          <a:prstGeom prst="rect">
            <a:avLst/>
          </a:prstGeom>
          <a:noFill/>
          <a:ln>
            <a:solidFill>
              <a:schemeClr val="tx1">
                <a:lumMod val="50000"/>
                <a:lumOff val="50000"/>
              </a:schemeClr>
            </a:solidFill>
          </a:ln>
        </p:spPr>
        <p:txBody>
          <a:bodyPr wrap="square" rtlCol="0">
            <a:spAutoFit/>
          </a:bodyPr>
          <a:lstStyle/>
          <a:p>
            <a:endParaRPr lang="en-US" dirty="0"/>
          </a:p>
        </p:txBody>
      </p:sp>
      <p:sp>
        <p:nvSpPr>
          <p:cNvPr id="46" name="TextBox 45">
            <a:extLst>
              <a:ext uri="{FF2B5EF4-FFF2-40B4-BE49-F238E27FC236}">
                <a16:creationId xmlns:a16="http://schemas.microsoft.com/office/drawing/2014/main" id="{B9EE6B36-AA3A-488E-8735-7A82EFBC2253}"/>
              </a:ext>
            </a:extLst>
          </p:cNvPr>
          <p:cNvSpPr txBox="1"/>
          <p:nvPr/>
        </p:nvSpPr>
        <p:spPr>
          <a:xfrm>
            <a:off x="1794538" y="3849556"/>
            <a:ext cx="1640952" cy="307777"/>
          </a:xfrm>
          <a:prstGeom prst="rect">
            <a:avLst/>
          </a:prstGeom>
          <a:noFill/>
        </p:spPr>
        <p:txBody>
          <a:bodyPr wrap="square" rtlCol="0">
            <a:spAutoFit/>
          </a:bodyPr>
          <a:lstStyle/>
          <a:p>
            <a:r>
              <a:rPr lang="en-US" sz="1400" dirty="0">
                <a:solidFill>
                  <a:schemeClr val="tx1">
                    <a:lumMod val="75000"/>
                    <a:lumOff val="25000"/>
                  </a:schemeClr>
                </a:solidFill>
              </a:rPr>
              <a:t>Common Genes</a:t>
            </a:r>
            <a:endParaRPr lang="en-US" dirty="0">
              <a:solidFill>
                <a:schemeClr val="tx1">
                  <a:lumMod val="75000"/>
                  <a:lumOff val="25000"/>
                </a:schemeClr>
              </a:solidFill>
            </a:endParaRPr>
          </a:p>
        </p:txBody>
      </p:sp>
      <p:sp>
        <p:nvSpPr>
          <p:cNvPr id="47" name="TextBox 46">
            <a:extLst>
              <a:ext uri="{FF2B5EF4-FFF2-40B4-BE49-F238E27FC236}">
                <a16:creationId xmlns:a16="http://schemas.microsoft.com/office/drawing/2014/main" id="{EA34DEBE-69CC-4E4F-9540-E0A2765052E8}"/>
              </a:ext>
            </a:extLst>
          </p:cNvPr>
          <p:cNvSpPr txBox="1"/>
          <p:nvPr/>
        </p:nvSpPr>
        <p:spPr>
          <a:xfrm>
            <a:off x="7044393" y="3959806"/>
            <a:ext cx="1640952" cy="307777"/>
          </a:xfrm>
          <a:prstGeom prst="rect">
            <a:avLst/>
          </a:prstGeom>
          <a:noFill/>
        </p:spPr>
        <p:txBody>
          <a:bodyPr wrap="square" rtlCol="0">
            <a:spAutoFit/>
          </a:bodyPr>
          <a:lstStyle/>
          <a:p>
            <a:r>
              <a:rPr lang="en-US" sz="1400" dirty="0">
                <a:solidFill>
                  <a:schemeClr val="tx1">
                    <a:lumMod val="75000"/>
                    <a:lumOff val="25000"/>
                  </a:schemeClr>
                </a:solidFill>
              </a:rPr>
              <a:t>Common Drugs</a:t>
            </a:r>
          </a:p>
        </p:txBody>
      </p:sp>
      <p:sp>
        <p:nvSpPr>
          <p:cNvPr id="3" name="TextBox 2">
            <a:extLst>
              <a:ext uri="{FF2B5EF4-FFF2-40B4-BE49-F238E27FC236}">
                <a16:creationId xmlns:a16="http://schemas.microsoft.com/office/drawing/2014/main" id="{1E0CC7D0-C191-4DDD-9613-35A9DF388698}"/>
              </a:ext>
            </a:extLst>
          </p:cNvPr>
          <p:cNvSpPr txBox="1"/>
          <p:nvPr/>
        </p:nvSpPr>
        <p:spPr>
          <a:xfrm>
            <a:off x="4186525" y="6583496"/>
            <a:ext cx="3417159" cy="338554"/>
          </a:xfrm>
          <a:prstGeom prst="rect">
            <a:avLst/>
          </a:prstGeom>
          <a:noFill/>
        </p:spPr>
        <p:txBody>
          <a:bodyPr wrap="square" rtlCol="0">
            <a:spAutoFit/>
          </a:bodyPr>
          <a:lstStyle/>
          <a:p>
            <a:r>
              <a:rPr lang="en-US" sz="1600" dirty="0">
                <a:solidFill>
                  <a:srgbClr val="0070C0"/>
                </a:solidFill>
              </a:rPr>
              <a:t>29 different cancer types in cell lines</a:t>
            </a:r>
          </a:p>
        </p:txBody>
      </p:sp>
    </p:spTree>
    <p:extLst>
      <p:ext uri="{BB962C8B-B14F-4D97-AF65-F5344CB8AC3E}">
        <p14:creationId xmlns:p14="http://schemas.microsoft.com/office/powerpoint/2010/main" val="1932241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41480FC7-0692-41A5-A47B-55E20FA6A22F}"/>
              </a:ext>
            </a:extLst>
          </p:cNvPr>
          <p:cNvSpPr txBox="1">
            <a:spLocks/>
          </p:cNvSpPr>
          <p:nvPr/>
        </p:nvSpPr>
        <p:spPr>
          <a:xfrm>
            <a:off x="319146" y="159823"/>
            <a:ext cx="9190332" cy="437705"/>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800" b="1" dirty="0"/>
              <a:t>Four Functional Modules</a:t>
            </a:r>
          </a:p>
        </p:txBody>
      </p:sp>
      <p:sp>
        <p:nvSpPr>
          <p:cNvPr id="35" name="Text Placeholder 3">
            <a:extLst>
              <a:ext uri="{FF2B5EF4-FFF2-40B4-BE49-F238E27FC236}">
                <a16:creationId xmlns:a16="http://schemas.microsoft.com/office/drawing/2014/main" id="{99E5B46D-7585-4E1A-B3AA-81627C19FD91}"/>
              </a:ext>
            </a:extLst>
          </p:cNvPr>
          <p:cNvSpPr>
            <a:spLocks noGrp="1"/>
          </p:cNvSpPr>
          <p:nvPr>
            <p:ph type="body" sz="half" idx="2"/>
          </p:nvPr>
        </p:nvSpPr>
        <p:spPr>
          <a:xfrm>
            <a:off x="409461" y="770985"/>
            <a:ext cx="10215767" cy="6254885"/>
          </a:xfrm>
        </p:spPr>
        <p:txBody>
          <a:bodyPr>
            <a:normAutofit fontScale="85000" lnSpcReduction="20000"/>
          </a:bodyPr>
          <a:lstStyle/>
          <a:p>
            <a:pPr marL="285750" indent="-285750" algn="just">
              <a:buFont typeface="Arial" panose="020B0604020202020204" pitchFamily="34" charset="0"/>
              <a:buChar char="•"/>
            </a:pPr>
            <a:r>
              <a:rPr lang="en-US" b="1" i="0" dirty="0">
                <a:solidFill>
                  <a:srgbClr val="333333"/>
                </a:solidFill>
                <a:effectLst/>
                <a:latin typeface="Source Sans Pro" panose="020B0503030403020204" pitchFamily="34" charset="0"/>
              </a:rPr>
              <a:t>Module 1: Query a Gene</a:t>
            </a:r>
            <a:endParaRPr lang="en-US" b="0" i="0" dirty="0">
              <a:solidFill>
                <a:srgbClr val="333333"/>
              </a:solidFill>
              <a:effectLst/>
              <a:latin typeface="Source Sans Pro" panose="020B0503030403020204" pitchFamily="34" charset="0"/>
            </a:endParaRPr>
          </a:p>
          <a:p>
            <a:pPr lvl="1" algn="just"/>
            <a:r>
              <a:rPr lang="en-US" b="0" i="0" dirty="0">
                <a:solidFill>
                  <a:srgbClr val="333333"/>
                </a:solidFill>
                <a:effectLst/>
                <a:latin typeface="Source Sans Pro" panose="020B0503030403020204" pitchFamily="34" charset="0"/>
              </a:rPr>
              <a:t>Query a gene and search for drug treatments that induce similar inhibitory effects on cell viability.</a:t>
            </a:r>
          </a:p>
          <a:p>
            <a:pPr lvl="1" algn="just"/>
            <a:r>
              <a:rPr lang="en-US" dirty="0">
                <a:solidFill>
                  <a:srgbClr val="00B0F0"/>
                </a:solidFill>
                <a:latin typeface="Source Sans Pro" panose="020B0503030403020204" pitchFamily="34" charset="0"/>
              </a:rPr>
              <a:t>Inputs:</a:t>
            </a:r>
            <a:r>
              <a:rPr lang="en-US" dirty="0">
                <a:solidFill>
                  <a:srgbClr val="333333"/>
                </a:solidFill>
                <a:latin typeface="Source Sans Pro" panose="020B0503030403020204" pitchFamily="34" charset="0"/>
              </a:rPr>
              <a:t>      1. Gene Name</a:t>
            </a:r>
          </a:p>
          <a:p>
            <a:pPr lvl="1" algn="just"/>
            <a:r>
              <a:rPr lang="en-US" b="0" i="0" dirty="0">
                <a:solidFill>
                  <a:srgbClr val="333333"/>
                </a:solidFill>
                <a:effectLst/>
                <a:latin typeface="Source Sans Pro" panose="020B0503030403020204" pitchFamily="34" charset="0"/>
              </a:rPr>
              <a:t>	      2. </a:t>
            </a:r>
            <a:r>
              <a:rPr lang="en-US" b="0" i="0" dirty="0" err="1">
                <a:solidFill>
                  <a:srgbClr val="333333"/>
                </a:solidFill>
                <a:effectLst/>
                <a:latin typeface="Source Sans Pro" panose="020B0503030403020204" pitchFamily="34" charset="0"/>
              </a:rPr>
              <a:t>PanCan</a:t>
            </a:r>
            <a:r>
              <a:rPr lang="en-US" b="0" i="0" dirty="0">
                <a:solidFill>
                  <a:srgbClr val="333333"/>
                </a:solidFill>
                <a:effectLst/>
                <a:latin typeface="Source Sans Pro" panose="020B0503030403020204" pitchFamily="34" charset="0"/>
              </a:rPr>
              <a:t> type</a:t>
            </a:r>
          </a:p>
          <a:p>
            <a:pPr lvl="1" algn="just"/>
            <a:r>
              <a:rPr lang="en-US" dirty="0">
                <a:solidFill>
                  <a:srgbClr val="00B050"/>
                </a:solidFill>
                <a:latin typeface="Source Sans Pro" panose="020B0503030403020204" pitchFamily="34" charset="0"/>
              </a:rPr>
              <a:t>Outputs:</a:t>
            </a:r>
            <a:r>
              <a:rPr lang="en-US" dirty="0">
                <a:solidFill>
                  <a:srgbClr val="333333"/>
                </a:solidFill>
                <a:latin typeface="Source Sans Pro" panose="020B0503030403020204" pitchFamily="34" charset="0"/>
              </a:rPr>
              <a:t>  1. Dependency scores data summary (data distribution, box plots)</a:t>
            </a:r>
          </a:p>
          <a:p>
            <a:pPr lvl="1" algn="just"/>
            <a:r>
              <a:rPr lang="en-US" b="0" i="0" dirty="0">
                <a:solidFill>
                  <a:srgbClr val="333333"/>
                </a:solidFill>
                <a:effectLst/>
                <a:latin typeface="Source Sans Pro" panose="020B0503030403020204" pitchFamily="34" charset="0"/>
              </a:rPr>
              <a:t>	      2. Gene-Gene correlations i.e., positive or negative correlations of gene loss-of-function (density plots, table, visual network )</a:t>
            </a:r>
          </a:p>
          <a:p>
            <a:pPr lvl="1" algn="just"/>
            <a:r>
              <a:rPr lang="en-US" b="0" i="0" dirty="0">
                <a:solidFill>
                  <a:srgbClr val="333333"/>
                </a:solidFill>
                <a:effectLst/>
                <a:latin typeface="Source Sans Pro" panose="020B0503030403020204" pitchFamily="34" charset="0"/>
              </a:rPr>
              <a:t>	      3. Gene-Drug correlations i.e.</a:t>
            </a:r>
            <a:r>
              <a:rPr lang="en-US" dirty="0">
                <a:solidFill>
                  <a:srgbClr val="333333"/>
                </a:solidFill>
                <a:latin typeface="Source Sans Pro" panose="020B0503030403020204" pitchFamily="34" charset="0"/>
              </a:rPr>
              <a:t>,  similarities to cell viability (density plots, table, visual networks)</a:t>
            </a:r>
          </a:p>
          <a:p>
            <a:pPr lvl="1" algn="just"/>
            <a:endParaRPr lang="en-US" b="0" i="0" dirty="0">
              <a:solidFill>
                <a:srgbClr val="333333"/>
              </a:solidFill>
              <a:effectLst/>
              <a:latin typeface="Source Sans Pro" panose="020B0503030403020204" pitchFamily="34" charset="0"/>
            </a:endParaRPr>
          </a:p>
          <a:p>
            <a:pPr marL="285750" indent="-285750" algn="just">
              <a:buFont typeface="Arial" panose="020B0604020202020204" pitchFamily="34" charset="0"/>
              <a:buChar char="•"/>
            </a:pPr>
            <a:r>
              <a:rPr lang="en-US" b="1" i="0" dirty="0">
                <a:solidFill>
                  <a:srgbClr val="333333"/>
                </a:solidFill>
                <a:effectLst/>
                <a:latin typeface="Source Sans Pro" panose="020B0503030403020204" pitchFamily="34" charset="0"/>
              </a:rPr>
              <a:t>Module 2: Query a Gene List </a:t>
            </a:r>
            <a:r>
              <a:rPr lang="en-US" b="1" i="0" dirty="0">
                <a:solidFill>
                  <a:srgbClr val="0070C0"/>
                </a:solidFill>
                <a:effectLst/>
                <a:latin typeface="Source Sans Pro" panose="020B0503030403020204" pitchFamily="34" charset="0"/>
              </a:rPr>
              <a:t>(LINCS dataset)</a:t>
            </a:r>
            <a:endParaRPr lang="en-US" b="0" i="0" dirty="0">
              <a:solidFill>
                <a:srgbClr val="0070C0"/>
              </a:solidFill>
              <a:effectLst/>
              <a:latin typeface="Source Sans Pro" panose="020B0503030403020204" pitchFamily="34" charset="0"/>
            </a:endParaRPr>
          </a:p>
          <a:p>
            <a:pPr lvl="1" algn="just"/>
            <a:r>
              <a:rPr lang="en-US" b="0" i="0" dirty="0">
                <a:solidFill>
                  <a:srgbClr val="333333"/>
                </a:solidFill>
                <a:effectLst/>
                <a:latin typeface="Source Sans Pro" panose="020B0503030403020204" pitchFamily="34" charset="0"/>
              </a:rPr>
              <a:t>Identify a drug that perturbs, either positively or negatively, query genes.</a:t>
            </a:r>
          </a:p>
          <a:p>
            <a:pPr lvl="1" algn="just"/>
            <a:r>
              <a:rPr lang="en-US" dirty="0">
                <a:solidFill>
                  <a:srgbClr val="00B0F0"/>
                </a:solidFill>
                <a:latin typeface="Source Sans Pro" panose="020B0503030403020204" pitchFamily="34" charset="0"/>
              </a:rPr>
              <a:t>Inputs:</a:t>
            </a:r>
            <a:r>
              <a:rPr lang="en-US" dirty="0">
                <a:solidFill>
                  <a:srgbClr val="333333"/>
                </a:solidFill>
                <a:latin typeface="Source Sans Pro" panose="020B0503030403020204" pitchFamily="34" charset="0"/>
              </a:rPr>
              <a:t>      1. List of Gene Names</a:t>
            </a:r>
          </a:p>
          <a:p>
            <a:pPr lvl="1" algn="just"/>
            <a:r>
              <a:rPr lang="en-US" dirty="0">
                <a:solidFill>
                  <a:srgbClr val="333333"/>
                </a:solidFill>
                <a:latin typeface="Source Sans Pro" panose="020B0503030403020204" pitchFamily="34" charset="0"/>
              </a:rPr>
              <a:t>	      2. Choice ‘Upregulated’ or ‘Downregulated’</a:t>
            </a:r>
          </a:p>
          <a:p>
            <a:pPr lvl="1" algn="just"/>
            <a:r>
              <a:rPr lang="en-US" dirty="0">
                <a:solidFill>
                  <a:srgbClr val="00B050"/>
                </a:solidFill>
                <a:latin typeface="Source Sans Pro" panose="020B0503030403020204" pitchFamily="34" charset="0"/>
              </a:rPr>
              <a:t>Outputs:</a:t>
            </a:r>
            <a:r>
              <a:rPr lang="en-US" dirty="0">
                <a:solidFill>
                  <a:srgbClr val="333333"/>
                </a:solidFill>
                <a:latin typeface="Source Sans Pro" panose="020B0503030403020204" pitchFamily="34" charset="0"/>
              </a:rPr>
              <a:t>   1. Density plot of gene dependency scores</a:t>
            </a:r>
          </a:p>
          <a:p>
            <a:pPr lvl="1" algn="just"/>
            <a:r>
              <a:rPr lang="en-US" b="0" i="0" dirty="0">
                <a:solidFill>
                  <a:srgbClr val="333333"/>
                </a:solidFill>
                <a:effectLst/>
                <a:latin typeface="Source Sans Pro" panose="020B0503030403020204" pitchFamily="34" charset="0"/>
              </a:rPr>
              <a:t>                      2. Table of drugs perturbing query genes	       </a:t>
            </a:r>
          </a:p>
          <a:p>
            <a:pPr lvl="1" algn="just"/>
            <a:endParaRPr lang="en-US" b="0" i="0" dirty="0">
              <a:solidFill>
                <a:srgbClr val="333333"/>
              </a:solidFill>
              <a:effectLst/>
              <a:latin typeface="Source Sans Pro" panose="020B0503030403020204" pitchFamily="34" charset="0"/>
            </a:endParaRPr>
          </a:p>
          <a:p>
            <a:pPr marL="285750" indent="-285750" algn="just">
              <a:buFont typeface="Arial" panose="020B0604020202020204" pitchFamily="34" charset="0"/>
              <a:buChar char="•"/>
            </a:pPr>
            <a:r>
              <a:rPr lang="en-US" b="1" i="0" dirty="0">
                <a:solidFill>
                  <a:srgbClr val="333333"/>
                </a:solidFill>
                <a:effectLst/>
                <a:latin typeface="Source Sans Pro" panose="020B0503030403020204" pitchFamily="34" charset="0"/>
              </a:rPr>
              <a:t>Module 3: Query a Drug</a:t>
            </a:r>
            <a:endParaRPr lang="en-US" b="0" i="0" dirty="0">
              <a:solidFill>
                <a:srgbClr val="333333"/>
              </a:solidFill>
              <a:effectLst/>
              <a:latin typeface="Source Sans Pro" panose="020B0503030403020204" pitchFamily="34" charset="0"/>
            </a:endParaRPr>
          </a:p>
          <a:p>
            <a:pPr lvl="1" algn="just"/>
            <a:r>
              <a:rPr lang="en-US" b="0" i="0" dirty="0">
                <a:solidFill>
                  <a:srgbClr val="333333"/>
                </a:solidFill>
                <a:effectLst/>
                <a:latin typeface="Source Sans Pro" panose="020B0503030403020204" pitchFamily="34" charset="0"/>
              </a:rPr>
              <a:t>Query a drug and search for gene knockouts that induce similar inhibitory effects on cell viability.</a:t>
            </a:r>
          </a:p>
          <a:p>
            <a:pPr lvl="1" algn="just"/>
            <a:r>
              <a:rPr lang="en-US" dirty="0">
                <a:solidFill>
                  <a:srgbClr val="00B0F0"/>
                </a:solidFill>
                <a:latin typeface="Source Sans Pro" panose="020B0503030403020204" pitchFamily="34" charset="0"/>
              </a:rPr>
              <a:t>Inputs:</a:t>
            </a:r>
            <a:r>
              <a:rPr lang="en-US" dirty="0">
                <a:solidFill>
                  <a:srgbClr val="333333"/>
                </a:solidFill>
                <a:latin typeface="Source Sans Pro" panose="020B0503030403020204" pitchFamily="34" charset="0"/>
              </a:rPr>
              <a:t>       1. Drug Name</a:t>
            </a:r>
          </a:p>
          <a:p>
            <a:pPr lvl="1" algn="just"/>
            <a:r>
              <a:rPr lang="en-US" b="0" i="0" dirty="0">
                <a:solidFill>
                  <a:srgbClr val="333333"/>
                </a:solidFill>
                <a:effectLst/>
                <a:latin typeface="Source Sans Pro" panose="020B0503030403020204" pitchFamily="34" charset="0"/>
              </a:rPr>
              <a:t>	       2. </a:t>
            </a:r>
            <a:r>
              <a:rPr lang="en-US" b="0" i="0" dirty="0" err="1">
                <a:solidFill>
                  <a:srgbClr val="333333"/>
                </a:solidFill>
                <a:effectLst/>
                <a:latin typeface="Source Sans Pro" panose="020B0503030403020204" pitchFamily="34" charset="0"/>
              </a:rPr>
              <a:t>PanCan</a:t>
            </a:r>
            <a:r>
              <a:rPr lang="en-US" b="0" i="0" dirty="0">
                <a:solidFill>
                  <a:srgbClr val="333333"/>
                </a:solidFill>
                <a:effectLst/>
                <a:latin typeface="Source Sans Pro" panose="020B0503030403020204" pitchFamily="34" charset="0"/>
              </a:rPr>
              <a:t> type</a:t>
            </a:r>
          </a:p>
          <a:p>
            <a:pPr lvl="1" algn="just"/>
            <a:r>
              <a:rPr lang="en-US" dirty="0">
                <a:solidFill>
                  <a:srgbClr val="333333"/>
                </a:solidFill>
                <a:latin typeface="Source Sans Pro" panose="020B0503030403020204" pitchFamily="34" charset="0"/>
              </a:rPr>
              <a:t>	       3. Data source prompt</a:t>
            </a:r>
            <a:endParaRPr lang="en-US" b="0" i="0" dirty="0">
              <a:solidFill>
                <a:srgbClr val="333333"/>
              </a:solidFill>
              <a:effectLst/>
              <a:latin typeface="Source Sans Pro" panose="020B0503030403020204" pitchFamily="34" charset="0"/>
            </a:endParaRPr>
          </a:p>
          <a:p>
            <a:pPr lvl="1" algn="just"/>
            <a:r>
              <a:rPr lang="en-US" dirty="0">
                <a:solidFill>
                  <a:srgbClr val="00B050"/>
                </a:solidFill>
                <a:latin typeface="Source Sans Pro" panose="020B0503030403020204" pitchFamily="34" charset="0"/>
              </a:rPr>
              <a:t>Outputs:</a:t>
            </a:r>
            <a:r>
              <a:rPr lang="en-US" dirty="0">
                <a:solidFill>
                  <a:srgbClr val="333333"/>
                </a:solidFill>
                <a:latin typeface="Source Sans Pro" panose="020B0503030403020204" pitchFamily="34" charset="0"/>
              </a:rPr>
              <a:t>  1. </a:t>
            </a:r>
            <a:r>
              <a:rPr lang="en-US" dirty="0" err="1">
                <a:solidFill>
                  <a:srgbClr val="333333"/>
                </a:solidFill>
                <a:latin typeface="Source Sans Pro" panose="020B0503030403020204" pitchFamily="34" charset="0"/>
              </a:rPr>
              <a:t>Logfold</a:t>
            </a:r>
            <a:r>
              <a:rPr lang="en-US" dirty="0">
                <a:solidFill>
                  <a:srgbClr val="333333"/>
                </a:solidFill>
                <a:latin typeface="Source Sans Pro" panose="020B0503030403020204" pitchFamily="34" charset="0"/>
              </a:rPr>
              <a:t> change / IC50 data summary (data distribution, box plots)</a:t>
            </a:r>
          </a:p>
          <a:p>
            <a:pPr lvl="1" algn="just"/>
            <a:r>
              <a:rPr lang="en-US" b="0" i="0" dirty="0">
                <a:solidFill>
                  <a:srgbClr val="333333"/>
                </a:solidFill>
                <a:effectLst/>
                <a:latin typeface="Source Sans Pro" panose="020B0503030403020204" pitchFamily="34" charset="0"/>
              </a:rPr>
              <a:t>	      2. Drug-</a:t>
            </a:r>
            <a:r>
              <a:rPr lang="en-US" dirty="0">
                <a:solidFill>
                  <a:srgbClr val="333333"/>
                </a:solidFill>
                <a:latin typeface="Source Sans Pro" panose="020B0503030403020204" pitchFamily="34" charset="0"/>
              </a:rPr>
              <a:t>Drug </a:t>
            </a:r>
            <a:r>
              <a:rPr lang="en-US" b="0" i="0" dirty="0">
                <a:solidFill>
                  <a:srgbClr val="333333"/>
                </a:solidFill>
                <a:effectLst/>
                <a:latin typeface="Source Sans Pro" panose="020B0503030403020204" pitchFamily="34" charset="0"/>
              </a:rPr>
              <a:t>correlations i.e., similar drug response to cell line viabilities(density plots, table, visual network )</a:t>
            </a:r>
          </a:p>
          <a:p>
            <a:pPr lvl="1" algn="just"/>
            <a:r>
              <a:rPr lang="en-US" b="0" i="0" dirty="0">
                <a:solidFill>
                  <a:srgbClr val="333333"/>
                </a:solidFill>
                <a:effectLst/>
                <a:latin typeface="Source Sans Pro" panose="020B0503030403020204" pitchFamily="34" charset="0"/>
              </a:rPr>
              <a:t>	      3. Drug-Gene correlations </a:t>
            </a:r>
            <a:r>
              <a:rPr lang="en-US" dirty="0">
                <a:solidFill>
                  <a:srgbClr val="333333"/>
                </a:solidFill>
                <a:latin typeface="Source Sans Pro" panose="020B0503030403020204" pitchFamily="34" charset="0"/>
              </a:rPr>
              <a:t>(density plots, table, visual networks)</a:t>
            </a:r>
          </a:p>
          <a:p>
            <a:pPr lvl="1" algn="just"/>
            <a:endParaRPr lang="en-US" b="0" i="0" dirty="0">
              <a:solidFill>
                <a:srgbClr val="333333"/>
              </a:solidFill>
              <a:effectLst/>
              <a:latin typeface="Source Sans Pro" panose="020B0503030403020204" pitchFamily="34" charset="0"/>
            </a:endParaRPr>
          </a:p>
          <a:p>
            <a:pPr marL="285750" indent="-285750" algn="just">
              <a:buFont typeface="Arial" panose="020B0604020202020204" pitchFamily="34" charset="0"/>
              <a:buChar char="•"/>
            </a:pPr>
            <a:r>
              <a:rPr lang="en-US" b="1" i="0" dirty="0">
                <a:solidFill>
                  <a:srgbClr val="333333"/>
                </a:solidFill>
                <a:effectLst/>
                <a:latin typeface="Source Sans Pro" panose="020B0503030403020204" pitchFamily="34" charset="0"/>
              </a:rPr>
              <a:t>Module 4: Query a New Drug </a:t>
            </a:r>
            <a:r>
              <a:rPr lang="en-US" b="1" i="0" dirty="0">
                <a:solidFill>
                  <a:srgbClr val="0070C0"/>
                </a:solidFill>
                <a:effectLst/>
                <a:latin typeface="Source Sans Pro" panose="020B0503030403020204" pitchFamily="34" charset="0"/>
              </a:rPr>
              <a:t>(PRISM dataset)</a:t>
            </a:r>
            <a:endParaRPr lang="en-US" b="0" i="0" dirty="0">
              <a:solidFill>
                <a:srgbClr val="0070C0"/>
              </a:solidFill>
              <a:effectLst/>
              <a:latin typeface="Source Sans Pro" panose="020B0503030403020204" pitchFamily="34" charset="0"/>
            </a:endParaRPr>
          </a:p>
          <a:p>
            <a:pPr lvl="1" algn="just"/>
            <a:r>
              <a:rPr lang="en-US" b="0" i="0" dirty="0">
                <a:solidFill>
                  <a:srgbClr val="333333"/>
                </a:solidFill>
                <a:effectLst/>
                <a:latin typeface="Source Sans Pro" panose="020B0503030403020204" pitchFamily="34" charset="0"/>
              </a:rPr>
              <a:t>Query SMILES code of a new drug and identify similar know drugs based on similarity of biochemical features.</a:t>
            </a:r>
          </a:p>
          <a:p>
            <a:pPr lvl="1" algn="just"/>
            <a:r>
              <a:rPr lang="en-US" dirty="0">
                <a:solidFill>
                  <a:srgbClr val="00B0F0"/>
                </a:solidFill>
                <a:latin typeface="Source Sans Pro" panose="020B0503030403020204" pitchFamily="34" charset="0"/>
              </a:rPr>
              <a:t>Inputs:</a:t>
            </a:r>
            <a:r>
              <a:rPr lang="en-US" dirty="0">
                <a:solidFill>
                  <a:srgbClr val="333333"/>
                </a:solidFill>
                <a:latin typeface="Source Sans Pro" panose="020B0503030403020204" pitchFamily="34" charset="0"/>
              </a:rPr>
              <a:t>       1. Drug SMILES code</a:t>
            </a:r>
          </a:p>
          <a:p>
            <a:pPr lvl="1" algn="just"/>
            <a:r>
              <a:rPr lang="en-US" dirty="0">
                <a:solidFill>
                  <a:srgbClr val="00B050"/>
                </a:solidFill>
                <a:latin typeface="Source Sans Pro" panose="020B0503030403020204" pitchFamily="34" charset="0"/>
              </a:rPr>
              <a:t>Outputs:   </a:t>
            </a:r>
            <a:r>
              <a:rPr lang="en-US" dirty="0">
                <a:latin typeface="Source Sans Pro" panose="020B0503030403020204" pitchFamily="34" charset="0"/>
              </a:rPr>
              <a:t>1. 2D drug structure (Drug fingerprint, </a:t>
            </a:r>
            <a:r>
              <a:rPr lang="en-GB" dirty="0">
                <a:latin typeface="Source Sans Pro" panose="020B0503030403020204" pitchFamily="34" charset="0"/>
              </a:rPr>
              <a:t>'</a:t>
            </a:r>
            <a:r>
              <a:rPr lang="en-GB" dirty="0" err="1">
                <a:latin typeface="Source Sans Pro" panose="020B0503030403020204" pitchFamily="34" charset="0"/>
              </a:rPr>
              <a:t>pubchem</a:t>
            </a:r>
            <a:r>
              <a:rPr lang="en-GB" dirty="0">
                <a:latin typeface="Source Sans Pro" panose="020B0503030403020204" pitchFamily="34" charset="0"/>
              </a:rPr>
              <a:t>', '</a:t>
            </a:r>
            <a:r>
              <a:rPr lang="en-GB" dirty="0" err="1">
                <a:latin typeface="Source Sans Pro" panose="020B0503030403020204" pitchFamily="34" charset="0"/>
              </a:rPr>
              <a:t>maccs</a:t>
            </a:r>
            <a:r>
              <a:rPr lang="en-GB" dirty="0">
                <a:latin typeface="Source Sans Pro" panose="020B0503030403020204" pitchFamily="34" charset="0"/>
              </a:rPr>
              <a:t>') </a:t>
            </a:r>
            <a:r>
              <a:rPr lang="en-US" dirty="0">
                <a:latin typeface="Source Sans Pro" panose="020B0503030403020204" pitchFamily="34" charset="0"/>
              </a:rPr>
              <a:t>)</a:t>
            </a:r>
          </a:p>
          <a:p>
            <a:pPr lvl="1" algn="just"/>
            <a:r>
              <a:rPr lang="en-US" dirty="0">
                <a:latin typeface="Source Sans Pro" panose="020B0503030403020204" pitchFamily="34" charset="0"/>
              </a:rPr>
              <a:t>	       2. </a:t>
            </a:r>
            <a:r>
              <a:rPr lang="en-US" dirty="0" err="1">
                <a:latin typeface="Source Sans Pro" panose="020B0503030403020204" pitchFamily="34" charset="0"/>
              </a:rPr>
              <a:t>Tanimoto</a:t>
            </a:r>
            <a:r>
              <a:rPr lang="en-US" dirty="0">
                <a:latin typeface="Source Sans Pro" panose="020B0503030403020204" pitchFamily="34" charset="0"/>
              </a:rPr>
              <a:t> similarity index (Venn Diagram, Table)</a:t>
            </a:r>
          </a:p>
          <a:p>
            <a:pPr lvl="1" algn="just"/>
            <a:r>
              <a:rPr lang="en-US" dirty="0">
                <a:latin typeface="Source Sans Pro" panose="020B0503030403020204" pitchFamily="34" charset="0"/>
              </a:rPr>
              <a:t>	       3. T-SNE plot, provides drug structure similarities among remaining PRISM drugs</a:t>
            </a:r>
          </a:p>
        </p:txBody>
      </p:sp>
    </p:spTree>
    <p:extLst>
      <p:ext uri="{BB962C8B-B14F-4D97-AF65-F5344CB8AC3E}">
        <p14:creationId xmlns:p14="http://schemas.microsoft.com/office/powerpoint/2010/main" val="1581459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Title 1">
            <a:extLst>
              <a:ext uri="{FF2B5EF4-FFF2-40B4-BE49-F238E27FC236}">
                <a16:creationId xmlns:a16="http://schemas.microsoft.com/office/drawing/2014/main" id="{41480FC7-0692-41A5-A47B-55E20FA6A22F}"/>
              </a:ext>
            </a:extLst>
          </p:cNvPr>
          <p:cNvSpPr txBox="1">
            <a:spLocks/>
          </p:cNvSpPr>
          <p:nvPr/>
        </p:nvSpPr>
        <p:spPr>
          <a:xfrm>
            <a:off x="319146" y="82705"/>
            <a:ext cx="9190332" cy="437705"/>
          </a:xfrm>
          <a:prstGeom prst="rect">
            <a:avLst/>
          </a:prstGeom>
        </p:spPr>
        <p:txBody>
          <a:bodyPr vert="horz" lIns="91440" tIns="45720" rIns="91440" bIns="45720" rtlCol="0" anchor="b">
            <a:normAutofit fontScale="92500" lnSpcReduction="200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b="1" dirty="0"/>
              <a:t>Four Functional Modules</a:t>
            </a:r>
          </a:p>
        </p:txBody>
      </p:sp>
      <p:pic>
        <p:nvPicPr>
          <p:cNvPr id="5" name="Picture 4">
            <a:extLst>
              <a:ext uri="{FF2B5EF4-FFF2-40B4-BE49-F238E27FC236}">
                <a16:creationId xmlns:a16="http://schemas.microsoft.com/office/drawing/2014/main" id="{F0FA75FF-8F6A-1F47-AACC-5DF722EDB6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098" y="520410"/>
            <a:ext cx="10721803" cy="6279436"/>
          </a:xfrm>
          <a:prstGeom prst="rect">
            <a:avLst/>
          </a:prstGeom>
        </p:spPr>
      </p:pic>
    </p:spTree>
    <p:extLst>
      <p:ext uri="{BB962C8B-B14F-4D97-AF65-F5344CB8AC3E}">
        <p14:creationId xmlns:p14="http://schemas.microsoft.com/office/powerpoint/2010/main" val="1327736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89193-E984-4090-8F65-0918DFE88B0F}"/>
              </a:ext>
            </a:extLst>
          </p:cNvPr>
          <p:cNvSpPr txBox="1">
            <a:spLocks/>
          </p:cNvSpPr>
          <p:nvPr/>
        </p:nvSpPr>
        <p:spPr>
          <a:xfrm>
            <a:off x="244674" y="180719"/>
            <a:ext cx="9190332" cy="437705"/>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800" b="1" u="sng" dirty="0"/>
              <a:t>Used Case</a:t>
            </a:r>
            <a:r>
              <a:rPr lang="en-US" sz="2800" b="1" dirty="0"/>
              <a:t>: Query Drug CDK6</a:t>
            </a:r>
          </a:p>
        </p:txBody>
      </p:sp>
      <p:sp>
        <p:nvSpPr>
          <p:cNvPr id="3" name="Text Placeholder 3">
            <a:extLst>
              <a:ext uri="{FF2B5EF4-FFF2-40B4-BE49-F238E27FC236}">
                <a16:creationId xmlns:a16="http://schemas.microsoft.com/office/drawing/2014/main" id="{31CDBA4C-2C43-4574-95EB-A330651B144A}"/>
              </a:ext>
            </a:extLst>
          </p:cNvPr>
          <p:cNvSpPr txBox="1">
            <a:spLocks/>
          </p:cNvSpPr>
          <p:nvPr/>
        </p:nvSpPr>
        <p:spPr>
          <a:xfrm>
            <a:off x="278783" y="804094"/>
            <a:ext cx="11419560" cy="160244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buFont typeface="Wingdings" panose="05000000000000000000" pitchFamily="2" charset="2"/>
              <a:buChar char="§"/>
            </a:pPr>
            <a:r>
              <a:rPr lang="en-US" sz="1600" dirty="0">
                <a:latin typeface="Source Sans Pro" panose="020B0503030403020204" pitchFamily="34" charset="0"/>
              </a:rPr>
              <a:t>Activation of  cyclin-dependent kinases (CDKs)  promote cell-cycle progression, and its dysregulation the main reason for cancer as a pathological process.</a:t>
            </a:r>
            <a:endParaRPr lang="en-US" sz="700" dirty="0">
              <a:latin typeface="Source Sans Pro" panose="020B0503030403020204" pitchFamily="34" charset="0"/>
            </a:endParaRPr>
          </a:p>
          <a:p>
            <a:pPr algn="just">
              <a:buFont typeface="Wingdings" panose="05000000000000000000" pitchFamily="2" charset="2"/>
              <a:buChar char="§"/>
            </a:pPr>
            <a:r>
              <a:rPr lang="en-US" sz="1600" dirty="0">
                <a:latin typeface="Source Sans Pro" panose="020B0503030403020204" pitchFamily="34" charset="0"/>
              </a:rPr>
              <a:t>CDK4/6 inhibitors cancer drugs are designed to inhibit cell proliferation in tumor types where CDK4/6 inhibitors has a pivotal role in the G</a:t>
            </a:r>
            <a:r>
              <a:rPr lang="en-US" sz="1600" baseline="-25000" dirty="0">
                <a:latin typeface="Source Sans Pro" panose="020B0503030403020204" pitchFamily="34" charset="0"/>
              </a:rPr>
              <a:t>1</a:t>
            </a:r>
            <a:r>
              <a:rPr lang="en-US" sz="1600" dirty="0">
                <a:latin typeface="Source Sans Pro" panose="020B0503030403020204" pitchFamily="34" charset="0"/>
              </a:rPr>
              <a:t> to S phase of cell-cycle transition.</a:t>
            </a:r>
            <a:endParaRPr lang="en-US" sz="800" dirty="0">
              <a:latin typeface="Source Sans Pro" panose="020B0503030403020204" pitchFamily="34" charset="0"/>
            </a:endParaRPr>
          </a:p>
          <a:p>
            <a:pPr algn="just">
              <a:buFont typeface="Wingdings" panose="05000000000000000000" pitchFamily="2" charset="2"/>
              <a:buChar char="§"/>
            </a:pPr>
            <a:r>
              <a:rPr lang="en-US" sz="1600" dirty="0">
                <a:latin typeface="Source Sans Pro" panose="020B0503030403020204" pitchFamily="34" charset="0"/>
              </a:rPr>
              <a:t>Advanced stage </a:t>
            </a:r>
            <a:r>
              <a:rPr lang="en-US" sz="1600" dirty="0" err="1">
                <a:latin typeface="Source Sans Pro" panose="020B0503030403020204" pitchFamily="34" charset="0"/>
              </a:rPr>
              <a:t>oestrogen</a:t>
            </a:r>
            <a:r>
              <a:rPr lang="en-US" sz="1600" dirty="0">
                <a:latin typeface="Source Sans Pro" panose="020B0503030403020204" pitchFamily="34" charset="0"/>
              </a:rPr>
              <a:t> receptor (ER)-positive breast cancer.</a:t>
            </a:r>
          </a:p>
          <a:p>
            <a:pPr algn="just">
              <a:buFont typeface="Wingdings" panose="05000000000000000000" pitchFamily="2" charset="2"/>
              <a:buChar char="§"/>
            </a:pPr>
            <a:endParaRPr lang="en-US" sz="2000" dirty="0">
              <a:latin typeface="Source Sans Pro" panose="020B0503030403020204" pitchFamily="34" charset="0"/>
            </a:endParaRPr>
          </a:p>
        </p:txBody>
      </p:sp>
      <p:pic>
        <p:nvPicPr>
          <p:cNvPr id="4" name="Picture 3">
            <a:extLst>
              <a:ext uri="{FF2B5EF4-FFF2-40B4-BE49-F238E27FC236}">
                <a16:creationId xmlns:a16="http://schemas.microsoft.com/office/drawing/2014/main" id="{883DFEF4-BE85-434C-B37C-5EAF57D32C89}"/>
              </a:ext>
            </a:extLst>
          </p:cNvPr>
          <p:cNvPicPr>
            <a:picLocks noChangeAspect="1"/>
          </p:cNvPicPr>
          <p:nvPr/>
        </p:nvPicPr>
        <p:blipFill>
          <a:blip r:embed="rId3"/>
          <a:stretch>
            <a:fillRect/>
          </a:stretch>
        </p:blipFill>
        <p:spPr>
          <a:xfrm>
            <a:off x="7726474" y="2588472"/>
            <a:ext cx="3329608" cy="3740794"/>
          </a:xfrm>
          <a:prstGeom prst="rect">
            <a:avLst/>
          </a:prstGeom>
        </p:spPr>
      </p:pic>
      <p:sp>
        <p:nvSpPr>
          <p:cNvPr id="6" name="TextBox 5">
            <a:extLst>
              <a:ext uri="{FF2B5EF4-FFF2-40B4-BE49-F238E27FC236}">
                <a16:creationId xmlns:a16="http://schemas.microsoft.com/office/drawing/2014/main" id="{C8BF7E3F-9280-4574-9478-B450951D6686}"/>
              </a:ext>
            </a:extLst>
          </p:cNvPr>
          <p:cNvSpPr txBox="1"/>
          <p:nvPr/>
        </p:nvSpPr>
        <p:spPr>
          <a:xfrm>
            <a:off x="6415531" y="2723145"/>
            <a:ext cx="2159306" cy="338554"/>
          </a:xfrm>
          <a:prstGeom prst="rect">
            <a:avLst/>
          </a:prstGeom>
          <a:noFill/>
        </p:spPr>
        <p:txBody>
          <a:bodyPr wrap="square" rtlCol="0">
            <a:spAutoFit/>
          </a:bodyPr>
          <a:lstStyle/>
          <a:p>
            <a:r>
              <a:rPr lang="en-US" sz="1600" dirty="0">
                <a:solidFill>
                  <a:srgbClr val="00B0F0"/>
                </a:solidFill>
              </a:rPr>
              <a:t>HRAS, NRAS, </a:t>
            </a:r>
            <a:r>
              <a:rPr lang="en-US" sz="1600" b="1" dirty="0">
                <a:solidFill>
                  <a:srgbClr val="00B0F0"/>
                </a:solidFill>
              </a:rPr>
              <a:t>KRAS</a:t>
            </a:r>
          </a:p>
        </p:txBody>
      </p:sp>
      <p:sp>
        <p:nvSpPr>
          <p:cNvPr id="7" name="TextBox 6">
            <a:extLst>
              <a:ext uri="{FF2B5EF4-FFF2-40B4-BE49-F238E27FC236}">
                <a16:creationId xmlns:a16="http://schemas.microsoft.com/office/drawing/2014/main" id="{A1B6750A-48FB-4B3F-9875-0C78C0AB1118}"/>
              </a:ext>
            </a:extLst>
          </p:cNvPr>
          <p:cNvSpPr txBox="1"/>
          <p:nvPr/>
        </p:nvSpPr>
        <p:spPr>
          <a:xfrm>
            <a:off x="6267313" y="3349164"/>
            <a:ext cx="2159306" cy="338554"/>
          </a:xfrm>
          <a:prstGeom prst="rect">
            <a:avLst/>
          </a:prstGeom>
          <a:noFill/>
        </p:spPr>
        <p:txBody>
          <a:bodyPr wrap="square" rtlCol="0">
            <a:spAutoFit/>
          </a:bodyPr>
          <a:lstStyle/>
          <a:p>
            <a:r>
              <a:rPr lang="en-US" sz="1600" dirty="0">
                <a:solidFill>
                  <a:srgbClr val="00B0F0"/>
                </a:solidFill>
              </a:rPr>
              <a:t>ARAF, </a:t>
            </a:r>
            <a:r>
              <a:rPr lang="en-US" sz="1600" b="1" dirty="0">
                <a:solidFill>
                  <a:srgbClr val="00B0F0"/>
                </a:solidFill>
              </a:rPr>
              <a:t>BRAF</a:t>
            </a:r>
            <a:r>
              <a:rPr lang="en-US" sz="1600" dirty="0">
                <a:solidFill>
                  <a:srgbClr val="00B0F0"/>
                </a:solidFill>
              </a:rPr>
              <a:t>, CRAF</a:t>
            </a:r>
          </a:p>
        </p:txBody>
      </p:sp>
      <p:sp>
        <p:nvSpPr>
          <p:cNvPr id="8" name="TextBox 7">
            <a:extLst>
              <a:ext uri="{FF2B5EF4-FFF2-40B4-BE49-F238E27FC236}">
                <a16:creationId xmlns:a16="http://schemas.microsoft.com/office/drawing/2014/main" id="{58321499-37BF-449A-B8E6-A6962A31FB25}"/>
              </a:ext>
            </a:extLst>
          </p:cNvPr>
          <p:cNvSpPr txBox="1"/>
          <p:nvPr/>
        </p:nvSpPr>
        <p:spPr>
          <a:xfrm>
            <a:off x="6222287" y="4219181"/>
            <a:ext cx="2159306" cy="338554"/>
          </a:xfrm>
          <a:prstGeom prst="rect">
            <a:avLst/>
          </a:prstGeom>
          <a:noFill/>
        </p:spPr>
        <p:txBody>
          <a:bodyPr wrap="square" rtlCol="0">
            <a:spAutoFit/>
          </a:bodyPr>
          <a:lstStyle/>
          <a:p>
            <a:r>
              <a:rPr lang="en-US" sz="1600" dirty="0">
                <a:solidFill>
                  <a:srgbClr val="00B0F0"/>
                </a:solidFill>
              </a:rPr>
              <a:t>MAP2K1, MAP2K2</a:t>
            </a:r>
          </a:p>
        </p:txBody>
      </p:sp>
      <p:sp>
        <p:nvSpPr>
          <p:cNvPr id="9" name="TextBox 8">
            <a:extLst>
              <a:ext uri="{FF2B5EF4-FFF2-40B4-BE49-F238E27FC236}">
                <a16:creationId xmlns:a16="http://schemas.microsoft.com/office/drawing/2014/main" id="{D068B465-0C73-4AF7-8B46-400FF13BE86F}"/>
              </a:ext>
            </a:extLst>
          </p:cNvPr>
          <p:cNvSpPr txBox="1"/>
          <p:nvPr/>
        </p:nvSpPr>
        <p:spPr>
          <a:xfrm>
            <a:off x="6734326" y="4935669"/>
            <a:ext cx="2159306" cy="338554"/>
          </a:xfrm>
          <a:prstGeom prst="rect">
            <a:avLst/>
          </a:prstGeom>
          <a:noFill/>
        </p:spPr>
        <p:txBody>
          <a:bodyPr wrap="square" rtlCol="0">
            <a:spAutoFit/>
          </a:bodyPr>
          <a:lstStyle/>
          <a:p>
            <a:r>
              <a:rPr lang="en-US" sz="1600" dirty="0">
                <a:solidFill>
                  <a:srgbClr val="00B0F0"/>
                </a:solidFill>
              </a:rPr>
              <a:t>MAPK1, MAPK3</a:t>
            </a:r>
          </a:p>
        </p:txBody>
      </p:sp>
      <p:sp>
        <p:nvSpPr>
          <p:cNvPr id="10" name="TextBox 9">
            <a:extLst>
              <a:ext uri="{FF2B5EF4-FFF2-40B4-BE49-F238E27FC236}">
                <a16:creationId xmlns:a16="http://schemas.microsoft.com/office/drawing/2014/main" id="{786DDC98-6012-4285-90B3-55CB58E57EBF}"/>
              </a:ext>
            </a:extLst>
          </p:cNvPr>
          <p:cNvSpPr txBox="1"/>
          <p:nvPr/>
        </p:nvSpPr>
        <p:spPr>
          <a:xfrm>
            <a:off x="6239222" y="5788156"/>
            <a:ext cx="2159306" cy="338554"/>
          </a:xfrm>
          <a:prstGeom prst="rect">
            <a:avLst/>
          </a:prstGeom>
          <a:noFill/>
        </p:spPr>
        <p:txBody>
          <a:bodyPr wrap="square" rtlCol="0">
            <a:spAutoFit/>
          </a:bodyPr>
          <a:lstStyle/>
          <a:p>
            <a:r>
              <a:rPr lang="en-US" sz="1600" dirty="0">
                <a:solidFill>
                  <a:srgbClr val="00B0F0"/>
                </a:solidFill>
              </a:rPr>
              <a:t>Cyclin D, CDK 4/6</a:t>
            </a:r>
          </a:p>
        </p:txBody>
      </p:sp>
      <p:sp>
        <p:nvSpPr>
          <p:cNvPr id="11" name="TextBox 10">
            <a:extLst>
              <a:ext uri="{FF2B5EF4-FFF2-40B4-BE49-F238E27FC236}">
                <a16:creationId xmlns:a16="http://schemas.microsoft.com/office/drawing/2014/main" id="{42317A68-A188-4166-A64D-BE566BB33433}"/>
              </a:ext>
            </a:extLst>
          </p:cNvPr>
          <p:cNvSpPr txBox="1"/>
          <p:nvPr/>
        </p:nvSpPr>
        <p:spPr>
          <a:xfrm>
            <a:off x="7041646" y="2310094"/>
            <a:ext cx="4816860" cy="338554"/>
          </a:xfrm>
          <a:prstGeom prst="rect">
            <a:avLst/>
          </a:prstGeom>
          <a:noFill/>
        </p:spPr>
        <p:txBody>
          <a:bodyPr wrap="square" rtlCol="0">
            <a:spAutoFit/>
          </a:bodyPr>
          <a:lstStyle/>
          <a:p>
            <a:r>
              <a:rPr lang="en-US" sz="1600" b="1" dirty="0">
                <a:solidFill>
                  <a:schemeClr val="tx1">
                    <a:lumMod val="95000"/>
                    <a:lumOff val="5000"/>
                  </a:schemeClr>
                </a:solidFill>
              </a:rPr>
              <a:t>The MAPK signaling pathway and targeted drugs</a:t>
            </a:r>
          </a:p>
        </p:txBody>
      </p:sp>
      <p:sp>
        <p:nvSpPr>
          <p:cNvPr id="14" name="TextBox 13">
            <a:extLst>
              <a:ext uri="{FF2B5EF4-FFF2-40B4-BE49-F238E27FC236}">
                <a16:creationId xmlns:a16="http://schemas.microsoft.com/office/drawing/2014/main" id="{2325D23C-0FB4-4E83-AB6B-559DA5EE91C4}"/>
              </a:ext>
            </a:extLst>
          </p:cNvPr>
          <p:cNvSpPr txBox="1"/>
          <p:nvPr/>
        </p:nvSpPr>
        <p:spPr>
          <a:xfrm>
            <a:off x="10189242" y="5580162"/>
            <a:ext cx="1112363" cy="646331"/>
          </a:xfrm>
          <a:prstGeom prst="rect">
            <a:avLst/>
          </a:prstGeom>
          <a:noFill/>
          <a:ln w="12700">
            <a:solidFill>
              <a:schemeClr val="tx1"/>
            </a:solidFill>
          </a:ln>
        </p:spPr>
        <p:txBody>
          <a:bodyPr wrap="square" rtlCol="0">
            <a:spAutoFit/>
          </a:bodyPr>
          <a:lstStyle/>
          <a:p>
            <a:r>
              <a:rPr lang="en-US" sz="1200" dirty="0"/>
              <a:t>Palbocicilib</a:t>
            </a:r>
          </a:p>
          <a:p>
            <a:r>
              <a:rPr lang="en-GB" sz="1200" dirty="0">
                <a:effectLst/>
                <a:ea typeface="SimSun" panose="02010600030101010101" pitchFamily="2" charset="-122"/>
              </a:rPr>
              <a:t>Ribociclib</a:t>
            </a:r>
          </a:p>
          <a:p>
            <a:r>
              <a:rPr lang="en-US" sz="1200" b="0" i="0" dirty="0">
                <a:solidFill>
                  <a:srgbClr val="202124"/>
                </a:solidFill>
                <a:effectLst/>
              </a:rPr>
              <a:t>Abemaciclib</a:t>
            </a:r>
          </a:p>
        </p:txBody>
      </p:sp>
      <p:cxnSp>
        <p:nvCxnSpPr>
          <p:cNvPr id="16" name="Straight Connector 15">
            <a:extLst>
              <a:ext uri="{FF2B5EF4-FFF2-40B4-BE49-F238E27FC236}">
                <a16:creationId xmlns:a16="http://schemas.microsoft.com/office/drawing/2014/main" id="{8CEFCD05-0C2B-4B90-9A31-3EC42BBDACCA}"/>
              </a:ext>
            </a:extLst>
          </p:cNvPr>
          <p:cNvCxnSpPr>
            <a:cxnSpLocks/>
          </p:cNvCxnSpPr>
          <p:nvPr/>
        </p:nvCxnSpPr>
        <p:spPr>
          <a:xfrm>
            <a:off x="9925292" y="5886533"/>
            <a:ext cx="254519"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8AD1DBA-E9F4-47CF-BD19-09AF17941F1C}"/>
              </a:ext>
            </a:extLst>
          </p:cNvPr>
          <p:cNvCxnSpPr/>
          <p:nvPr/>
        </p:nvCxnSpPr>
        <p:spPr>
          <a:xfrm>
            <a:off x="9920574" y="5830573"/>
            <a:ext cx="0" cy="115171"/>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0D1A91FD-AFB7-411C-8E65-8562F24AFBA6}"/>
              </a:ext>
            </a:extLst>
          </p:cNvPr>
          <p:cNvSpPr txBox="1"/>
          <p:nvPr/>
        </p:nvSpPr>
        <p:spPr>
          <a:xfrm>
            <a:off x="9957277" y="3846085"/>
            <a:ext cx="1344328" cy="307777"/>
          </a:xfrm>
          <a:prstGeom prst="rect">
            <a:avLst/>
          </a:prstGeom>
          <a:noFill/>
        </p:spPr>
        <p:txBody>
          <a:bodyPr wrap="square" rtlCol="0">
            <a:spAutoFit/>
          </a:bodyPr>
          <a:lstStyle/>
          <a:p>
            <a:r>
              <a:rPr lang="en-US" sz="1400" b="1" dirty="0">
                <a:solidFill>
                  <a:srgbClr val="FF0000"/>
                </a:solidFill>
              </a:rPr>
              <a:t>MEK inhibitors</a:t>
            </a:r>
          </a:p>
        </p:txBody>
      </p:sp>
      <p:sp>
        <p:nvSpPr>
          <p:cNvPr id="28" name="TextBox 27">
            <a:extLst>
              <a:ext uri="{FF2B5EF4-FFF2-40B4-BE49-F238E27FC236}">
                <a16:creationId xmlns:a16="http://schemas.microsoft.com/office/drawing/2014/main" id="{1F8F6C45-9AB4-4BC8-8F43-639789129FE2}"/>
              </a:ext>
            </a:extLst>
          </p:cNvPr>
          <p:cNvSpPr txBox="1"/>
          <p:nvPr/>
        </p:nvSpPr>
        <p:spPr>
          <a:xfrm>
            <a:off x="10160428" y="5307045"/>
            <a:ext cx="1791307" cy="307777"/>
          </a:xfrm>
          <a:prstGeom prst="rect">
            <a:avLst/>
          </a:prstGeom>
          <a:noFill/>
        </p:spPr>
        <p:txBody>
          <a:bodyPr wrap="square" rtlCol="0">
            <a:spAutoFit/>
          </a:bodyPr>
          <a:lstStyle/>
          <a:p>
            <a:r>
              <a:rPr lang="en-US" sz="1400" b="1" dirty="0">
                <a:solidFill>
                  <a:srgbClr val="FF0000"/>
                </a:solidFill>
              </a:rPr>
              <a:t>CDK inhibitors</a:t>
            </a:r>
          </a:p>
        </p:txBody>
      </p:sp>
      <p:sp>
        <p:nvSpPr>
          <p:cNvPr id="30" name="TextBox 29">
            <a:extLst>
              <a:ext uri="{FF2B5EF4-FFF2-40B4-BE49-F238E27FC236}">
                <a16:creationId xmlns:a16="http://schemas.microsoft.com/office/drawing/2014/main" id="{3BDBEBA8-7C97-46B2-8A96-B32840A08479}"/>
              </a:ext>
            </a:extLst>
          </p:cNvPr>
          <p:cNvSpPr txBox="1"/>
          <p:nvPr/>
        </p:nvSpPr>
        <p:spPr>
          <a:xfrm>
            <a:off x="281634" y="2308969"/>
            <a:ext cx="5728485" cy="2062103"/>
          </a:xfrm>
          <a:prstGeom prst="rect">
            <a:avLst/>
          </a:prstGeom>
          <a:noFill/>
        </p:spPr>
        <p:txBody>
          <a:bodyPr wrap="square" rtlCol="0">
            <a:spAutoFit/>
          </a:bodyPr>
          <a:lstStyle/>
          <a:p>
            <a:pPr marL="285750" indent="-285750" algn="just">
              <a:buFont typeface="Wingdings" panose="05000000000000000000" pitchFamily="2" charset="2"/>
              <a:buChar char="§"/>
            </a:pPr>
            <a:r>
              <a:rPr lang="en-US" sz="1600" dirty="0">
                <a:latin typeface="Source Sans Pro" panose="020B0503030403020204" pitchFamily="34" charset="0"/>
              </a:rPr>
              <a:t>The MAPK (mitogen-activated protein kinase) pathway is a tightly regulated signaling for cell cycle frequently mutated or deregulated in cancer. </a:t>
            </a:r>
          </a:p>
          <a:p>
            <a:pPr marL="285750" indent="-285750" algn="just">
              <a:buFont typeface="Wingdings" panose="05000000000000000000" pitchFamily="2" charset="2"/>
              <a:buChar char="§"/>
            </a:pPr>
            <a:r>
              <a:rPr lang="en-US" sz="1600" dirty="0">
                <a:latin typeface="Source Sans Pro" panose="020B0503030403020204" pitchFamily="34" charset="0"/>
              </a:rPr>
              <a:t>A MEK inhibitor is a chemical or drug that inhibits the mitogen-activated protein kinase enzymes MEK1 and/or MEK2.</a:t>
            </a:r>
          </a:p>
          <a:p>
            <a:pPr marL="285750" indent="-285750" algn="just">
              <a:buFont typeface="Wingdings" panose="05000000000000000000" pitchFamily="2" charset="2"/>
              <a:buChar char="§"/>
            </a:pPr>
            <a:r>
              <a:rPr lang="en-US" sz="1600" dirty="0">
                <a:latin typeface="Source Sans Pro" panose="020B0503030403020204" pitchFamily="34" charset="0"/>
              </a:rPr>
              <a:t>Mutations in both KRAS and BRAF genes have been identified in non-small cell lung cancer (NSCLC)</a:t>
            </a:r>
          </a:p>
        </p:txBody>
      </p:sp>
      <p:pic>
        <p:nvPicPr>
          <p:cNvPr id="5" name="Picture 4">
            <a:extLst>
              <a:ext uri="{FF2B5EF4-FFF2-40B4-BE49-F238E27FC236}">
                <a16:creationId xmlns:a16="http://schemas.microsoft.com/office/drawing/2014/main" id="{6F57DDA1-12F5-4F28-815E-3D590C2455EE}"/>
              </a:ext>
            </a:extLst>
          </p:cNvPr>
          <p:cNvPicPr>
            <a:picLocks noChangeAspect="1"/>
          </p:cNvPicPr>
          <p:nvPr/>
        </p:nvPicPr>
        <p:blipFill>
          <a:blip r:embed="rId4"/>
          <a:stretch>
            <a:fillRect/>
          </a:stretch>
        </p:blipFill>
        <p:spPr>
          <a:xfrm>
            <a:off x="2166875" y="4781648"/>
            <a:ext cx="2838450" cy="1609725"/>
          </a:xfrm>
          <a:prstGeom prst="rect">
            <a:avLst/>
          </a:prstGeom>
          <a:ln>
            <a:solidFill>
              <a:schemeClr val="tx1"/>
            </a:solidFill>
          </a:ln>
        </p:spPr>
      </p:pic>
      <p:sp>
        <p:nvSpPr>
          <p:cNvPr id="12" name="TextBox 11">
            <a:extLst>
              <a:ext uri="{FF2B5EF4-FFF2-40B4-BE49-F238E27FC236}">
                <a16:creationId xmlns:a16="http://schemas.microsoft.com/office/drawing/2014/main" id="{76DB364A-2E6A-4F03-9D61-BB485386D2B3}"/>
              </a:ext>
            </a:extLst>
          </p:cNvPr>
          <p:cNvSpPr txBox="1"/>
          <p:nvPr/>
        </p:nvSpPr>
        <p:spPr>
          <a:xfrm>
            <a:off x="3253471" y="4508880"/>
            <a:ext cx="1103488" cy="307777"/>
          </a:xfrm>
          <a:prstGeom prst="rect">
            <a:avLst/>
          </a:prstGeom>
          <a:noFill/>
        </p:spPr>
        <p:txBody>
          <a:bodyPr wrap="square" rtlCol="0">
            <a:spAutoFit/>
          </a:bodyPr>
          <a:lstStyle/>
          <a:p>
            <a:r>
              <a:rPr lang="en-US" sz="1400" b="1" dirty="0"/>
              <a:t>Cell cycle</a:t>
            </a:r>
          </a:p>
        </p:txBody>
      </p:sp>
      <p:sp>
        <p:nvSpPr>
          <p:cNvPr id="29" name="TextBox 28">
            <a:extLst>
              <a:ext uri="{FF2B5EF4-FFF2-40B4-BE49-F238E27FC236}">
                <a16:creationId xmlns:a16="http://schemas.microsoft.com/office/drawing/2014/main" id="{22DCECF9-3EA1-468B-B9F3-D9CD5F816D05}"/>
              </a:ext>
            </a:extLst>
          </p:cNvPr>
          <p:cNvSpPr txBox="1"/>
          <p:nvPr/>
        </p:nvSpPr>
        <p:spPr>
          <a:xfrm>
            <a:off x="6103347" y="2620149"/>
            <a:ext cx="5848387" cy="3680841"/>
          </a:xfrm>
          <a:prstGeom prst="rect">
            <a:avLst/>
          </a:prstGeom>
          <a:noFill/>
          <a:ln w="12700">
            <a:solidFill>
              <a:schemeClr val="tx1"/>
            </a:solidFill>
          </a:ln>
        </p:spPr>
        <p:txBody>
          <a:bodyPr wrap="square" rtlCol="0">
            <a:spAutoFit/>
          </a:bodyPr>
          <a:lstStyle/>
          <a:p>
            <a:endParaRPr lang="en-US" dirty="0"/>
          </a:p>
        </p:txBody>
      </p:sp>
    </p:spTree>
    <p:extLst>
      <p:ext uri="{BB962C8B-B14F-4D97-AF65-F5344CB8AC3E}">
        <p14:creationId xmlns:p14="http://schemas.microsoft.com/office/powerpoint/2010/main" val="3436922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1821314-ABD3-4222-8AA6-2BA854E0D774}"/>
              </a:ext>
            </a:extLst>
          </p:cNvPr>
          <p:cNvPicPr>
            <a:picLocks noChangeAspect="1"/>
          </p:cNvPicPr>
          <p:nvPr/>
        </p:nvPicPr>
        <p:blipFill>
          <a:blip r:embed="rId3"/>
          <a:stretch>
            <a:fillRect/>
          </a:stretch>
        </p:blipFill>
        <p:spPr>
          <a:xfrm>
            <a:off x="1516528" y="466659"/>
            <a:ext cx="9080938" cy="5924681"/>
          </a:xfrm>
          <a:prstGeom prst="rect">
            <a:avLst/>
          </a:prstGeom>
        </p:spPr>
      </p:pic>
      <p:sp>
        <p:nvSpPr>
          <p:cNvPr id="6" name="Title 1">
            <a:extLst>
              <a:ext uri="{FF2B5EF4-FFF2-40B4-BE49-F238E27FC236}">
                <a16:creationId xmlns:a16="http://schemas.microsoft.com/office/drawing/2014/main" id="{DB2F7B15-922E-4525-8D3E-4533B1A641D2}"/>
              </a:ext>
            </a:extLst>
          </p:cNvPr>
          <p:cNvSpPr txBox="1">
            <a:spLocks/>
          </p:cNvSpPr>
          <p:nvPr/>
        </p:nvSpPr>
        <p:spPr>
          <a:xfrm>
            <a:off x="92902" y="0"/>
            <a:ext cx="9190332" cy="437705"/>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800" b="1" u="sng" dirty="0"/>
              <a:t>Used Case (Module 1 and 3)</a:t>
            </a:r>
            <a:r>
              <a:rPr lang="en-US" sz="2800" b="1" dirty="0"/>
              <a:t>: Query Drug CDK 6</a:t>
            </a:r>
          </a:p>
        </p:txBody>
      </p:sp>
      <p:cxnSp>
        <p:nvCxnSpPr>
          <p:cNvPr id="7" name="Straight Connector 6">
            <a:extLst>
              <a:ext uri="{FF2B5EF4-FFF2-40B4-BE49-F238E27FC236}">
                <a16:creationId xmlns:a16="http://schemas.microsoft.com/office/drawing/2014/main" id="{A2874416-837B-4DA6-884C-07516B6B5301}"/>
              </a:ext>
            </a:extLst>
          </p:cNvPr>
          <p:cNvCxnSpPr>
            <a:cxnSpLocks/>
          </p:cNvCxnSpPr>
          <p:nvPr/>
        </p:nvCxnSpPr>
        <p:spPr>
          <a:xfrm>
            <a:off x="3464998" y="5057369"/>
            <a:ext cx="0" cy="1005753"/>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1ED19A8-BE39-4334-8C6B-D3C63824AF18}"/>
              </a:ext>
            </a:extLst>
          </p:cNvPr>
          <p:cNvSpPr/>
          <p:nvPr/>
        </p:nvSpPr>
        <p:spPr>
          <a:xfrm>
            <a:off x="2954893" y="4009774"/>
            <a:ext cx="906389" cy="21986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633334A-BC7A-472C-A590-30AA996D4826}"/>
              </a:ext>
            </a:extLst>
          </p:cNvPr>
          <p:cNvSpPr/>
          <p:nvPr/>
        </p:nvSpPr>
        <p:spPr>
          <a:xfrm>
            <a:off x="2353171" y="528705"/>
            <a:ext cx="845061" cy="14734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33D69A71-A13F-4589-AECF-87C5BA0367A1}"/>
              </a:ext>
            </a:extLst>
          </p:cNvPr>
          <p:cNvCxnSpPr>
            <a:cxnSpLocks/>
          </p:cNvCxnSpPr>
          <p:nvPr/>
        </p:nvCxnSpPr>
        <p:spPr>
          <a:xfrm flipH="1" flipV="1">
            <a:off x="6424146" y="1602211"/>
            <a:ext cx="171207" cy="2723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F8EC8AA-EBBD-473D-A2F6-971CB73810A6}"/>
              </a:ext>
            </a:extLst>
          </p:cNvPr>
          <p:cNvCxnSpPr>
            <a:cxnSpLocks/>
          </p:cNvCxnSpPr>
          <p:nvPr/>
        </p:nvCxnSpPr>
        <p:spPr>
          <a:xfrm flipH="1" flipV="1">
            <a:off x="5967764" y="1787231"/>
            <a:ext cx="171207" cy="2723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8C3CC6D-A311-4D3E-87F2-2B5B8DED13EE}"/>
              </a:ext>
            </a:extLst>
          </p:cNvPr>
          <p:cNvCxnSpPr>
            <a:cxnSpLocks/>
          </p:cNvCxnSpPr>
          <p:nvPr/>
        </p:nvCxnSpPr>
        <p:spPr>
          <a:xfrm flipH="1" flipV="1">
            <a:off x="6277411" y="1724678"/>
            <a:ext cx="216682" cy="32069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10415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3BBFE-8BE6-46DA-853E-E3041775F53C}"/>
              </a:ext>
            </a:extLst>
          </p:cNvPr>
          <p:cNvSpPr txBox="1">
            <a:spLocks/>
          </p:cNvSpPr>
          <p:nvPr/>
        </p:nvSpPr>
        <p:spPr>
          <a:xfrm>
            <a:off x="97235" y="79582"/>
            <a:ext cx="9190332" cy="43770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400" b="1" u="sng" dirty="0"/>
              <a:t>Used Case (Module 4)</a:t>
            </a:r>
            <a:r>
              <a:rPr lang="en-US" sz="2400" b="1" dirty="0"/>
              <a:t>: New Drug</a:t>
            </a:r>
          </a:p>
        </p:txBody>
      </p:sp>
      <p:sp>
        <p:nvSpPr>
          <p:cNvPr id="3" name="Text Placeholder 3">
            <a:extLst>
              <a:ext uri="{FF2B5EF4-FFF2-40B4-BE49-F238E27FC236}">
                <a16:creationId xmlns:a16="http://schemas.microsoft.com/office/drawing/2014/main" id="{7F39F12B-C722-4EFB-A257-1ED2EDF846DE}"/>
              </a:ext>
            </a:extLst>
          </p:cNvPr>
          <p:cNvSpPr txBox="1">
            <a:spLocks/>
          </p:cNvSpPr>
          <p:nvPr/>
        </p:nvSpPr>
        <p:spPr>
          <a:xfrm>
            <a:off x="409461" y="770985"/>
            <a:ext cx="10215767" cy="625488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just"/>
            <a:endParaRPr lang="en-US" dirty="0">
              <a:solidFill>
                <a:srgbClr val="333333"/>
              </a:solidFill>
              <a:latin typeface="Source Sans Pro" panose="020B0503030403020204" pitchFamily="34" charset="0"/>
            </a:endParaRPr>
          </a:p>
        </p:txBody>
      </p:sp>
      <p:sp>
        <p:nvSpPr>
          <p:cNvPr id="5" name="TextBox 4">
            <a:extLst>
              <a:ext uri="{FF2B5EF4-FFF2-40B4-BE49-F238E27FC236}">
                <a16:creationId xmlns:a16="http://schemas.microsoft.com/office/drawing/2014/main" id="{6EE4BC2F-47FA-426D-A7B8-DDB886EDC850}"/>
              </a:ext>
            </a:extLst>
          </p:cNvPr>
          <p:cNvSpPr txBox="1"/>
          <p:nvPr/>
        </p:nvSpPr>
        <p:spPr>
          <a:xfrm>
            <a:off x="221015" y="606579"/>
            <a:ext cx="11189483" cy="1754326"/>
          </a:xfrm>
          <a:prstGeom prst="rect">
            <a:avLst/>
          </a:prstGeom>
          <a:noFill/>
        </p:spPr>
        <p:txBody>
          <a:bodyPr wrap="square">
            <a:spAutoFit/>
          </a:bodyPr>
          <a:lstStyle/>
          <a:p>
            <a:pPr marL="285750" indent="-285750">
              <a:buFont typeface="Arial" panose="020B0604020202020204" pitchFamily="34" charset="0"/>
              <a:buChar char="•"/>
            </a:pPr>
            <a:r>
              <a:rPr lang="en-GB" dirty="0">
                <a:latin typeface="Arial" panose="020B0604020202020204" pitchFamily="34" charset="0"/>
                <a:ea typeface="SimSun" panose="02010600030101010101" pitchFamily="2" charset="-122"/>
              </a:rPr>
              <a:t>D</a:t>
            </a:r>
            <a:r>
              <a:rPr lang="en-GB" sz="1800" dirty="0">
                <a:effectLst/>
                <a:latin typeface="Arial" panose="020B0604020202020204" pitchFamily="34" charset="0"/>
                <a:ea typeface="SimSun" panose="02010600030101010101" pitchFamily="2" charset="-122"/>
              </a:rPr>
              <a:t>rug ‘SHR6390’ a CDK4/6 inhibitor developed by Chinese pharmaceutical company Jiangsu </a:t>
            </a:r>
            <a:r>
              <a:rPr lang="en-GB" sz="1800" dirty="0" err="1">
                <a:effectLst/>
                <a:latin typeface="Arial" panose="020B0604020202020204" pitchFamily="34" charset="0"/>
                <a:ea typeface="SimSun" panose="02010600030101010101" pitchFamily="2" charset="-122"/>
              </a:rPr>
              <a:t>Hengrui</a:t>
            </a:r>
            <a:r>
              <a:rPr lang="en-GB" sz="1800" dirty="0">
                <a:effectLst/>
                <a:latin typeface="Arial" panose="020B0604020202020204" pitchFamily="34" charset="0"/>
                <a:ea typeface="SimSun" panose="02010600030101010101" pitchFamily="2" charset="-122"/>
              </a:rPr>
              <a:t> Medicine</a:t>
            </a:r>
          </a:p>
          <a:p>
            <a:pPr marL="285750" indent="-285750">
              <a:buFont typeface="Arial" panose="020B0604020202020204" pitchFamily="34" charset="0"/>
              <a:buChar char="•"/>
            </a:pPr>
            <a:endParaRPr lang="en-GB" dirty="0">
              <a:latin typeface="Arial" panose="020B0604020202020204" pitchFamily="34" charset="0"/>
              <a:ea typeface="SimSun" panose="02010600030101010101" pitchFamily="2" charset="-122"/>
            </a:endParaRPr>
          </a:p>
          <a:p>
            <a:pPr marL="285750" indent="-285750">
              <a:buFont typeface="Arial" panose="020B0604020202020204" pitchFamily="34" charset="0"/>
              <a:buChar char="•"/>
            </a:pPr>
            <a:r>
              <a:rPr lang="en-GB" dirty="0">
                <a:latin typeface="Arial" panose="020B0604020202020204" pitchFamily="34" charset="0"/>
                <a:ea typeface="SimSun" panose="02010600030101010101" pitchFamily="2" charset="-122"/>
              </a:rPr>
              <a:t>SMILES (</a:t>
            </a:r>
            <a:r>
              <a:rPr lang="en-GB" sz="1800" dirty="0">
                <a:effectLst/>
                <a:latin typeface="Arial" panose="020B0604020202020204" pitchFamily="34" charset="0"/>
                <a:ea typeface="SimSun" panose="02010600030101010101" pitchFamily="2" charset="-122"/>
              </a:rPr>
              <a:t>Simplified Molecular-Input Line-Entry System</a:t>
            </a:r>
            <a:r>
              <a:rPr lang="en-GB" dirty="0">
                <a:latin typeface="Arial" panose="020B0604020202020204" pitchFamily="34" charset="0"/>
                <a:ea typeface="SimSun" panose="02010600030101010101" pitchFamily="2" charset="-122"/>
              </a:rPr>
              <a:t>) code:</a:t>
            </a:r>
          </a:p>
          <a:p>
            <a:pPr lvl="1"/>
            <a:r>
              <a:rPr lang="en-GB" sz="1800" dirty="0">
                <a:solidFill>
                  <a:srgbClr val="212121"/>
                </a:solidFill>
                <a:effectLst/>
                <a:latin typeface="Segoe UI" panose="020B0502040204020203" pitchFamily="34" charset="0"/>
                <a:ea typeface="SimSun" panose="02010600030101010101" pitchFamily="2" charset="-122"/>
                <a:cs typeface="Arial" panose="020B0604020202020204" pitchFamily="34" charset="0"/>
              </a:rPr>
              <a:t>CC1=C(C(=O)N(C2=NC(=NC=C12)NC3=NC=C(C=C3)C4CCNCC4)C5CCCC5)C(=O)C</a:t>
            </a:r>
            <a:endParaRPr lang="en-US" sz="1800" dirty="0">
              <a:effectLst/>
              <a:latin typeface="Calibri" panose="020F0502020204030204" pitchFamily="34" charset="0"/>
              <a:ea typeface="SimSun" panose="02010600030101010101" pitchFamily="2" charset="-122"/>
              <a:cs typeface="Arial" panose="020B0604020202020204" pitchFamily="34" charset="0"/>
            </a:endParaRPr>
          </a:p>
          <a:p>
            <a:pPr lvl="1"/>
            <a:endParaRPr lang="en-US" dirty="0"/>
          </a:p>
        </p:txBody>
      </p:sp>
      <p:pic>
        <p:nvPicPr>
          <p:cNvPr id="7" name="Picture 6">
            <a:extLst>
              <a:ext uri="{FF2B5EF4-FFF2-40B4-BE49-F238E27FC236}">
                <a16:creationId xmlns:a16="http://schemas.microsoft.com/office/drawing/2014/main" id="{F31430C1-79F2-4145-B853-C97496DAFD7F}"/>
              </a:ext>
            </a:extLst>
          </p:cNvPr>
          <p:cNvPicPr>
            <a:picLocks noChangeAspect="1"/>
          </p:cNvPicPr>
          <p:nvPr/>
        </p:nvPicPr>
        <p:blipFill rotWithShape="1">
          <a:blip r:embed="rId3"/>
          <a:srcRect t="31191"/>
          <a:stretch/>
        </p:blipFill>
        <p:spPr>
          <a:xfrm>
            <a:off x="221015" y="2405108"/>
            <a:ext cx="3980995" cy="2047784"/>
          </a:xfrm>
          <a:prstGeom prst="rect">
            <a:avLst/>
          </a:prstGeom>
        </p:spPr>
      </p:pic>
      <p:pic>
        <p:nvPicPr>
          <p:cNvPr id="9" name="Picture 8">
            <a:extLst>
              <a:ext uri="{FF2B5EF4-FFF2-40B4-BE49-F238E27FC236}">
                <a16:creationId xmlns:a16="http://schemas.microsoft.com/office/drawing/2014/main" id="{2526D874-E617-48B6-B861-7BE2378838FA}"/>
              </a:ext>
            </a:extLst>
          </p:cNvPr>
          <p:cNvPicPr>
            <a:picLocks noChangeAspect="1"/>
          </p:cNvPicPr>
          <p:nvPr/>
        </p:nvPicPr>
        <p:blipFill>
          <a:blip r:embed="rId4"/>
          <a:stretch>
            <a:fillRect/>
          </a:stretch>
        </p:blipFill>
        <p:spPr>
          <a:xfrm>
            <a:off x="622851" y="3898427"/>
            <a:ext cx="3438660" cy="2155453"/>
          </a:xfrm>
          <a:prstGeom prst="rect">
            <a:avLst/>
          </a:prstGeom>
        </p:spPr>
      </p:pic>
      <p:pic>
        <p:nvPicPr>
          <p:cNvPr id="11" name="Picture 10">
            <a:extLst>
              <a:ext uri="{FF2B5EF4-FFF2-40B4-BE49-F238E27FC236}">
                <a16:creationId xmlns:a16="http://schemas.microsoft.com/office/drawing/2014/main" id="{09889EFF-9BA7-46AA-9B87-25D09611DAC7}"/>
              </a:ext>
            </a:extLst>
          </p:cNvPr>
          <p:cNvPicPr>
            <a:picLocks noChangeAspect="1"/>
          </p:cNvPicPr>
          <p:nvPr/>
        </p:nvPicPr>
        <p:blipFill>
          <a:blip r:embed="rId5"/>
          <a:stretch>
            <a:fillRect/>
          </a:stretch>
        </p:blipFill>
        <p:spPr>
          <a:xfrm>
            <a:off x="4438712" y="2587188"/>
            <a:ext cx="3470372" cy="2871042"/>
          </a:xfrm>
          <a:prstGeom prst="rect">
            <a:avLst/>
          </a:prstGeom>
        </p:spPr>
      </p:pic>
      <p:pic>
        <p:nvPicPr>
          <p:cNvPr id="13" name="Picture 12">
            <a:extLst>
              <a:ext uri="{FF2B5EF4-FFF2-40B4-BE49-F238E27FC236}">
                <a16:creationId xmlns:a16="http://schemas.microsoft.com/office/drawing/2014/main" id="{FAFEB349-22D4-46AF-A5A1-035F2B9F4C8B}"/>
              </a:ext>
            </a:extLst>
          </p:cNvPr>
          <p:cNvPicPr>
            <a:picLocks noChangeAspect="1"/>
          </p:cNvPicPr>
          <p:nvPr/>
        </p:nvPicPr>
        <p:blipFill>
          <a:blip r:embed="rId6"/>
          <a:stretch>
            <a:fillRect/>
          </a:stretch>
        </p:blipFill>
        <p:spPr>
          <a:xfrm>
            <a:off x="8182105" y="2912212"/>
            <a:ext cx="3228393" cy="2481014"/>
          </a:xfrm>
          <a:prstGeom prst="rect">
            <a:avLst/>
          </a:prstGeom>
        </p:spPr>
      </p:pic>
      <p:pic>
        <p:nvPicPr>
          <p:cNvPr id="15" name="Picture 14">
            <a:extLst>
              <a:ext uri="{FF2B5EF4-FFF2-40B4-BE49-F238E27FC236}">
                <a16:creationId xmlns:a16="http://schemas.microsoft.com/office/drawing/2014/main" id="{9B910D98-ED28-4FBC-A195-1A9285FD1903}"/>
              </a:ext>
            </a:extLst>
          </p:cNvPr>
          <p:cNvPicPr>
            <a:picLocks noChangeAspect="1"/>
          </p:cNvPicPr>
          <p:nvPr/>
        </p:nvPicPr>
        <p:blipFill>
          <a:blip r:embed="rId7"/>
          <a:stretch>
            <a:fillRect/>
          </a:stretch>
        </p:blipFill>
        <p:spPr>
          <a:xfrm>
            <a:off x="10406695" y="2809657"/>
            <a:ext cx="1276824" cy="831420"/>
          </a:xfrm>
          <a:prstGeom prst="rect">
            <a:avLst/>
          </a:prstGeom>
        </p:spPr>
      </p:pic>
      <p:sp>
        <p:nvSpPr>
          <p:cNvPr id="16" name="TextBox 15">
            <a:extLst>
              <a:ext uri="{FF2B5EF4-FFF2-40B4-BE49-F238E27FC236}">
                <a16:creationId xmlns:a16="http://schemas.microsoft.com/office/drawing/2014/main" id="{D14C167E-D930-4F3E-8FAA-3A365B0735DD}"/>
              </a:ext>
            </a:extLst>
          </p:cNvPr>
          <p:cNvSpPr txBox="1"/>
          <p:nvPr/>
        </p:nvSpPr>
        <p:spPr>
          <a:xfrm>
            <a:off x="5074704" y="5437970"/>
            <a:ext cx="2457179" cy="369332"/>
          </a:xfrm>
          <a:prstGeom prst="rect">
            <a:avLst/>
          </a:prstGeom>
          <a:noFill/>
        </p:spPr>
        <p:txBody>
          <a:bodyPr wrap="square" rtlCol="0">
            <a:spAutoFit/>
          </a:bodyPr>
          <a:lstStyle/>
          <a:p>
            <a:r>
              <a:rPr lang="en-US" dirty="0" err="1"/>
              <a:t>Tanimoto</a:t>
            </a:r>
            <a:r>
              <a:rPr lang="en-US" dirty="0"/>
              <a:t> score = 0.963</a:t>
            </a:r>
          </a:p>
        </p:txBody>
      </p:sp>
      <p:sp>
        <p:nvSpPr>
          <p:cNvPr id="17" name="TextBox 16">
            <a:extLst>
              <a:ext uri="{FF2B5EF4-FFF2-40B4-BE49-F238E27FC236}">
                <a16:creationId xmlns:a16="http://schemas.microsoft.com/office/drawing/2014/main" id="{DEE34E3B-3BD0-43B9-9970-9FC02BF2B812}"/>
              </a:ext>
            </a:extLst>
          </p:cNvPr>
          <p:cNvSpPr txBox="1"/>
          <p:nvPr/>
        </p:nvSpPr>
        <p:spPr>
          <a:xfrm>
            <a:off x="1941101" y="2340645"/>
            <a:ext cx="2457179" cy="369332"/>
          </a:xfrm>
          <a:prstGeom prst="rect">
            <a:avLst/>
          </a:prstGeom>
          <a:noFill/>
        </p:spPr>
        <p:txBody>
          <a:bodyPr wrap="square" rtlCol="0">
            <a:spAutoFit/>
          </a:bodyPr>
          <a:lstStyle/>
          <a:p>
            <a:r>
              <a:rPr lang="en-US" dirty="0">
                <a:solidFill>
                  <a:schemeClr val="accent5">
                    <a:lumMod val="75000"/>
                  </a:schemeClr>
                </a:solidFill>
              </a:rPr>
              <a:t>SHR-6390</a:t>
            </a:r>
          </a:p>
        </p:txBody>
      </p:sp>
      <p:sp>
        <p:nvSpPr>
          <p:cNvPr id="18" name="TextBox 17">
            <a:extLst>
              <a:ext uri="{FF2B5EF4-FFF2-40B4-BE49-F238E27FC236}">
                <a16:creationId xmlns:a16="http://schemas.microsoft.com/office/drawing/2014/main" id="{AA4AACA6-DC5B-43C7-89EB-DDCB7B35C100}"/>
              </a:ext>
            </a:extLst>
          </p:cNvPr>
          <p:cNvSpPr txBox="1"/>
          <p:nvPr/>
        </p:nvSpPr>
        <p:spPr>
          <a:xfrm>
            <a:off x="1941101" y="4168518"/>
            <a:ext cx="2457179" cy="369332"/>
          </a:xfrm>
          <a:prstGeom prst="rect">
            <a:avLst/>
          </a:prstGeom>
          <a:noFill/>
        </p:spPr>
        <p:txBody>
          <a:bodyPr wrap="square" rtlCol="0">
            <a:spAutoFit/>
          </a:bodyPr>
          <a:lstStyle/>
          <a:p>
            <a:r>
              <a:rPr lang="en-US" dirty="0" err="1">
                <a:solidFill>
                  <a:srgbClr val="0070C0"/>
                </a:solidFill>
              </a:rPr>
              <a:t>Palbocicilib</a:t>
            </a:r>
            <a:endParaRPr lang="en-US" dirty="0">
              <a:solidFill>
                <a:srgbClr val="0070C0"/>
              </a:solidFill>
            </a:endParaRPr>
          </a:p>
        </p:txBody>
      </p:sp>
    </p:spTree>
    <p:extLst>
      <p:ext uri="{BB962C8B-B14F-4D97-AF65-F5344CB8AC3E}">
        <p14:creationId xmlns:p14="http://schemas.microsoft.com/office/powerpoint/2010/main" val="2835325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52CF9A7-44E3-4FF4-B811-F18E7CF876EB}"/>
              </a:ext>
            </a:extLst>
          </p:cNvPr>
          <p:cNvPicPr>
            <a:picLocks noChangeAspect="1"/>
          </p:cNvPicPr>
          <p:nvPr/>
        </p:nvPicPr>
        <p:blipFill>
          <a:blip r:embed="rId3"/>
          <a:stretch>
            <a:fillRect/>
          </a:stretch>
        </p:blipFill>
        <p:spPr>
          <a:xfrm>
            <a:off x="1482012" y="405868"/>
            <a:ext cx="9331254" cy="6465815"/>
          </a:xfrm>
          <a:prstGeom prst="rect">
            <a:avLst/>
          </a:prstGeom>
        </p:spPr>
      </p:pic>
      <p:sp>
        <p:nvSpPr>
          <p:cNvPr id="2" name="Title 1">
            <a:extLst>
              <a:ext uri="{FF2B5EF4-FFF2-40B4-BE49-F238E27FC236}">
                <a16:creationId xmlns:a16="http://schemas.microsoft.com/office/drawing/2014/main" id="{9D409B82-B192-4ECC-9AF6-0A2B989A3162}"/>
              </a:ext>
            </a:extLst>
          </p:cNvPr>
          <p:cNvSpPr txBox="1">
            <a:spLocks/>
          </p:cNvSpPr>
          <p:nvPr/>
        </p:nvSpPr>
        <p:spPr>
          <a:xfrm>
            <a:off x="92902" y="0"/>
            <a:ext cx="9190332" cy="437705"/>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2800" b="1" dirty="0"/>
              <a:t>Used Case: Query Drug CDK 6</a:t>
            </a:r>
          </a:p>
        </p:txBody>
      </p:sp>
      <p:cxnSp>
        <p:nvCxnSpPr>
          <p:cNvPr id="9" name="Straight Connector 8">
            <a:extLst>
              <a:ext uri="{FF2B5EF4-FFF2-40B4-BE49-F238E27FC236}">
                <a16:creationId xmlns:a16="http://schemas.microsoft.com/office/drawing/2014/main" id="{5F0A732C-E1D3-4410-B112-4F1605022425}"/>
              </a:ext>
            </a:extLst>
          </p:cNvPr>
          <p:cNvCxnSpPr>
            <a:cxnSpLocks/>
          </p:cNvCxnSpPr>
          <p:nvPr/>
        </p:nvCxnSpPr>
        <p:spPr>
          <a:xfrm>
            <a:off x="3369658" y="5322975"/>
            <a:ext cx="0" cy="111284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36A085B-1760-46E1-955F-EEE2C2C270DE}"/>
              </a:ext>
            </a:extLst>
          </p:cNvPr>
          <p:cNvCxnSpPr>
            <a:cxnSpLocks/>
          </p:cNvCxnSpPr>
          <p:nvPr/>
        </p:nvCxnSpPr>
        <p:spPr>
          <a:xfrm flipH="1" flipV="1">
            <a:off x="6424146" y="1801562"/>
            <a:ext cx="171207" cy="2723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9860A5A2-FAE9-4126-9F25-114ABD8E23C6}"/>
              </a:ext>
            </a:extLst>
          </p:cNvPr>
          <p:cNvCxnSpPr>
            <a:cxnSpLocks/>
          </p:cNvCxnSpPr>
          <p:nvPr/>
        </p:nvCxnSpPr>
        <p:spPr>
          <a:xfrm flipH="1" flipV="1">
            <a:off x="5976432" y="1813235"/>
            <a:ext cx="171207" cy="2723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27C7C70-A6F2-4906-B2F1-006187420C6F}"/>
              </a:ext>
            </a:extLst>
          </p:cNvPr>
          <p:cNvCxnSpPr>
            <a:cxnSpLocks/>
          </p:cNvCxnSpPr>
          <p:nvPr/>
        </p:nvCxnSpPr>
        <p:spPr>
          <a:xfrm flipH="1" flipV="1">
            <a:off x="6338542" y="1937749"/>
            <a:ext cx="171207" cy="27237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7A192E0-6D30-4523-9539-E1C54F2C2E54}"/>
              </a:ext>
            </a:extLst>
          </p:cNvPr>
          <p:cNvSpPr txBox="1"/>
          <p:nvPr/>
        </p:nvSpPr>
        <p:spPr>
          <a:xfrm>
            <a:off x="5521751" y="3253128"/>
            <a:ext cx="902395" cy="261610"/>
          </a:xfrm>
          <a:prstGeom prst="rect">
            <a:avLst/>
          </a:prstGeom>
          <a:noFill/>
        </p:spPr>
        <p:txBody>
          <a:bodyPr wrap="square">
            <a:spAutoFit/>
          </a:bodyPr>
          <a:lstStyle/>
          <a:p>
            <a:r>
              <a:rPr lang="en-GB" sz="1100" dirty="0">
                <a:effectLst/>
                <a:latin typeface="Arial" panose="020B0604020202020204" pitchFamily="34" charset="0"/>
                <a:ea typeface="SimSun" panose="02010600030101010101" pitchFamily="2" charset="-122"/>
              </a:rPr>
              <a:t>ρ = 0.576</a:t>
            </a:r>
            <a:endParaRPr lang="en-US" sz="1100" dirty="0"/>
          </a:p>
        </p:txBody>
      </p:sp>
      <p:sp>
        <p:nvSpPr>
          <p:cNvPr id="19" name="Rectangle 18">
            <a:extLst>
              <a:ext uri="{FF2B5EF4-FFF2-40B4-BE49-F238E27FC236}">
                <a16:creationId xmlns:a16="http://schemas.microsoft.com/office/drawing/2014/main" id="{927A46E7-01CE-450D-8539-2C10B789F336}"/>
              </a:ext>
            </a:extLst>
          </p:cNvPr>
          <p:cNvSpPr/>
          <p:nvPr/>
        </p:nvSpPr>
        <p:spPr>
          <a:xfrm>
            <a:off x="2531097" y="632895"/>
            <a:ext cx="1098222" cy="21067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85C8690-1152-4C9C-B209-CBB2812386A9}"/>
              </a:ext>
            </a:extLst>
          </p:cNvPr>
          <p:cNvSpPr/>
          <p:nvPr/>
        </p:nvSpPr>
        <p:spPr>
          <a:xfrm>
            <a:off x="3080208" y="4230791"/>
            <a:ext cx="1098222" cy="21067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23221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476</TotalTime>
  <Words>1096</Words>
  <Application>Microsoft Office PowerPoint</Application>
  <PresentationFormat>Widescreen</PresentationFormat>
  <Paragraphs>131</Paragraphs>
  <Slides>9</Slides>
  <Notes>6</Notes>
  <HiddenSlides>3</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Arial</vt:lpstr>
      <vt:lpstr>Calibri</vt:lpstr>
      <vt:lpstr>Calibri Light</vt:lpstr>
      <vt:lpstr>ScalaLancetPro</vt:lpstr>
      <vt:lpstr>ScalaLancetPro-Italic</vt:lpstr>
      <vt:lpstr>Segoe UI</vt:lpstr>
      <vt:lpstr>Source Sans Pro</vt:lpstr>
      <vt:lpstr>Times New Roman</vt:lpstr>
      <vt:lpstr>Wingdings</vt:lpstr>
      <vt:lpstr>Office Theme</vt:lpstr>
      <vt:lpstr>R shiny app</vt:lpstr>
      <vt:lpstr>What is DepLink?</vt:lpstr>
      <vt:lpstr>Gene Perturbations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Nayak, Tapsya</dc:creator>
  <cp:lastModifiedBy>Nayak, Tapsya</cp:lastModifiedBy>
  <cp:revision>48</cp:revision>
  <dcterms:created xsi:type="dcterms:W3CDTF">2022-03-30T19:09:30Z</dcterms:created>
  <dcterms:modified xsi:type="dcterms:W3CDTF">2022-03-31T22:05:57Z</dcterms:modified>
</cp:coreProperties>
</file>

<file path=docProps/thumbnail.jpeg>
</file>